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Barlow" charset="1" panose="00000500000000000000"/>
      <p:regular r:id="rId22"/>
    </p:embeddedFont>
    <p:embeddedFont>
      <p:font typeface="HK Grotesk Light" charset="1" panose="00000400000000000000"/>
      <p:regular r:id="rId23"/>
    </p:embeddedFont>
    <p:embeddedFont>
      <p:font typeface="Open Sans Italics" charset="1" panose="00000000000000000000"/>
      <p:regular r:id="rId24"/>
    </p:embeddedFont>
    <p:embeddedFont>
      <p:font typeface="Open Sans Bold" charset="1" panose="00000000000000000000"/>
      <p:regular r:id="rId25"/>
    </p:embeddedFont>
    <p:embeddedFont>
      <p:font typeface="Gilda Display" charset="1" panose="02000000000000000000"/>
      <p:regular r:id="rId26"/>
    </p:embeddedFont>
    <p:embeddedFont>
      <p:font typeface="HK Grotesk Bold" charset="1" panose="00000800000000000000"/>
      <p:regular r:id="rId27"/>
    </p:embeddedFont>
    <p:embeddedFont>
      <p:font typeface="Canva Sans Bold" charset="1" panose="020B0803030501040103"/>
      <p:regular r:id="rId28"/>
    </p:embeddedFont>
    <p:embeddedFont>
      <p:font typeface="Canva Sans" charset="1" panose="020B0503030501040103"/>
      <p:regular r:id="rId29"/>
    </p:embeddedFont>
    <p:embeddedFont>
      <p:font typeface="Canva Sans Bold Italics" charset="1" panose="020B0803030501040103"/>
      <p:regular r:id="rId30"/>
    </p:embeddedFont>
    <p:embeddedFont>
      <p:font typeface="HK Grotesk" charset="1" panose="00000500000000000000"/>
      <p:regular r:id="rId31"/>
    </p:embeddedFont>
    <p:embeddedFont>
      <p:font typeface="Canva Sans Italics" charset="1" panose="020B0503030501040103"/>
      <p:regular r:id="rId32"/>
    </p:embeddedFont>
    <p:embeddedFont>
      <p:font typeface="HK Grotesk Italics" charset="1" panose="000005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jpeg" Type="http://schemas.openxmlformats.org/officeDocument/2006/relationships/image"/><Relationship Id="rId5" Target="../media/image7.jpeg" Type="http://schemas.openxmlformats.org/officeDocument/2006/relationships/image"/><Relationship Id="rId6" Target="../media/image8.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6385F"/>
        </a:solidFill>
      </p:bgPr>
    </p:bg>
    <p:spTree>
      <p:nvGrpSpPr>
        <p:cNvPr id="1" name=""/>
        <p:cNvGrpSpPr/>
        <p:nvPr/>
      </p:nvGrpSpPr>
      <p:grpSpPr>
        <a:xfrm>
          <a:off x="0" y="0"/>
          <a:ext cx="0" cy="0"/>
          <a:chOff x="0" y="0"/>
          <a:chExt cx="0" cy="0"/>
        </a:xfrm>
      </p:grpSpPr>
      <p:sp>
        <p:nvSpPr>
          <p:cNvPr name="Freeform 2" id="2"/>
          <p:cNvSpPr/>
          <p:nvPr/>
        </p:nvSpPr>
        <p:spPr>
          <a:xfrm flipH="false" flipV="false" rot="0">
            <a:off x="13611225" y="6787402"/>
            <a:ext cx="10936025" cy="10299747"/>
          </a:xfrm>
          <a:custGeom>
            <a:avLst/>
            <a:gdLst/>
            <a:ahLst/>
            <a:cxnLst/>
            <a:rect r="r" b="b" t="t" l="l"/>
            <a:pathLst>
              <a:path h="10299747" w="10936025">
                <a:moveTo>
                  <a:pt x="0" y="0"/>
                </a:moveTo>
                <a:lnTo>
                  <a:pt x="10936025" y="0"/>
                </a:lnTo>
                <a:lnTo>
                  <a:pt x="10936025" y="10299747"/>
                </a:lnTo>
                <a:lnTo>
                  <a:pt x="0" y="102997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718288" y="584289"/>
            <a:ext cx="8629650" cy="8953500"/>
            <a:chOff x="0" y="0"/>
            <a:chExt cx="1336959" cy="1387131"/>
          </a:xfrm>
        </p:grpSpPr>
        <p:sp>
          <p:nvSpPr>
            <p:cNvPr name="Freeform 4" id="4"/>
            <p:cNvSpPr/>
            <p:nvPr/>
          </p:nvSpPr>
          <p:spPr>
            <a:xfrm flipH="false" flipV="false" rot="0">
              <a:off x="0" y="0"/>
              <a:ext cx="1336959" cy="1387131"/>
            </a:xfrm>
            <a:custGeom>
              <a:avLst/>
              <a:gdLst/>
              <a:ahLst/>
              <a:cxnLst/>
              <a:rect r="r" b="b" t="t" l="l"/>
              <a:pathLst>
                <a:path h="1387131" w="1336959">
                  <a:moveTo>
                    <a:pt x="35885" y="0"/>
                  </a:moveTo>
                  <a:lnTo>
                    <a:pt x="1301073" y="0"/>
                  </a:lnTo>
                  <a:cubicBezTo>
                    <a:pt x="1310591" y="0"/>
                    <a:pt x="1319718" y="3781"/>
                    <a:pt x="1326448" y="10511"/>
                  </a:cubicBezTo>
                  <a:cubicBezTo>
                    <a:pt x="1333178" y="17240"/>
                    <a:pt x="1336959" y="26368"/>
                    <a:pt x="1336959" y="35885"/>
                  </a:cubicBezTo>
                  <a:lnTo>
                    <a:pt x="1336959" y="1351246"/>
                  </a:lnTo>
                  <a:cubicBezTo>
                    <a:pt x="1336959" y="1360764"/>
                    <a:pt x="1333178" y="1369891"/>
                    <a:pt x="1326448" y="1376621"/>
                  </a:cubicBezTo>
                  <a:cubicBezTo>
                    <a:pt x="1319718" y="1383351"/>
                    <a:pt x="1310591" y="1387131"/>
                    <a:pt x="1301073" y="1387131"/>
                  </a:cubicBezTo>
                  <a:lnTo>
                    <a:pt x="35885" y="1387131"/>
                  </a:lnTo>
                  <a:cubicBezTo>
                    <a:pt x="26368" y="1387131"/>
                    <a:pt x="17240" y="1383351"/>
                    <a:pt x="10511" y="1376621"/>
                  </a:cubicBezTo>
                  <a:cubicBezTo>
                    <a:pt x="3781" y="1369891"/>
                    <a:pt x="0" y="1360764"/>
                    <a:pt x="0" y="1351246"/>
                  </a:cubicBezTo>
                  <a:lnTo>
                    <a:pt x="0" y="35885"/>
                  </a:lnTo>
                  <a:cubicBezTo>
                    <a:pt x="0" y="26368"/>
                    <a:pt x="3781" y="17240"/>
                    <a:pt x="10511" y="10511"/>
                  </a:cubicBezTo>
                  <a:cubicBezTo>
                    <a:pt x="17240" y="3781"/>
                    <a:pt x="26368" y="0"/>
                    <a:pt x="35885" y="0"/>
                  </a:cubicBezTo>
                  <a:close/>
                </a:path>
              </a:pathLst>
            </a:custGeom>
            <a:blipFill>
              <a:blip r:embed="rId4"/>
              <a:stretch>
                <a:fillRect l="-27863" t="0" r="-27863" b="0"/>
              </a:stretch>
            </a:blipFill>
            <a:ln w="28575" cap="rnd">
              <a:solidFill>
                <a:srgbClr val="FFFFFF"/>
              </a:solidFill>
              <a:prstDash val="solid"/>
              <a:round/>
            </a:ln>
          </p:spPr>
        </p:sp>
      </p:grpSp>
      <p:sp>
        <p:nvSpPr>
          <p:cNvPr name="TextBox 5" id="5"/>
          <p:cNvSpPr txBox="true"/>
          <p:nvPr/>
        </p:nvSpPr>
        <p:spPr>
          <a:xfrm rot="0">
            <a:off x="10734675" y="3733868"/>
            <a:ext cx="6886575" cy="1176019"/>
          </a:xfrm>
          <a:prstGeom prst="rect">
            <a:avLst/>
          </a:prstGeom>
        </p:spPr>
        <p:txBody>
          <a:bodyPr anchor="t" rtlCol="false" tIns="0" lIns="0" bIns="0" rIns="0">
            <a:spAutoFit/>
          </a:bodyPr>
          <a:lstStyle/>
          <a:p>
            <a:pPr algn="l" marL="0" indent="0" lvl="0">
              <a:lnSpc>
                <a:spcPts val="8799"/>
              </a:lnSpc>
            </a:pPr>
            <a:r>
              <a:rPr lang="en-US" sz="8799">
                <a:solidFill>
                  <a:srgbClr val="D9D9D9"/>
                </a:solidFill>
                <a:latin typeface="Barlow"/>
                <a:ea typeface="Barlow"/>
                <a:cs typeface="Barlow"/>
                <a:sym typeface="Barlow"/>
              </a:rPr>
              <a:t>Turn90 </a:t>
            </a:r>
          </a:p>
        </p:txBody>
      </p:sp>
      <p:sp>
        <p:nvSpPr>
          <p:cNvPr name="TextBox 6" id="6"/>
          <p:cNvSpPr txBox="true"/>
          <p:nvPr/>
        </p:nvSpPr>
        <p:spPr>
          <a:xfrm rot="0">
            <a:off x="10734675" y="2563549"/>
            <a:ext cx="6886575" cy="721995"/>
          </a:xfrm>
          <a:prstGeom prst="rect">
            <a:avLst/>
          </a:prstGeom>
        </p:spPr>
        <p:txBody>
          <a:bodyPr anchor="t" rtlCol="false" tIns="0" lIns="0" bIns="0" rIns="0">
            <a:spAutoFit/>
          </a:bodyPr>
          <a:lstStyle/>
          <a:p>
            <a:pPr algn="l" marL="0" indent="0" lvl="0">
              <a:lnSpc>
                <a:spcPts val="5880"/>
              </a:lnSpc>
            </a:pPr>
            <a:r>
              <a:rPr lang="en-US" sz="4200">
                <a:solidFill>
                  <a:srgbClr val="D9D9D9"/>
                </a:solidFill>
                <a:latin typeface="HK Grotesk Light"/>
                <a:ea typeface="HK Grotesk Light"/>
                <a:cs typeface="HK Grotesk Light"/>
                <a:sym typeface="HK Grotesk Light"/>
              </a:rPr>
              <a:t>2026 Budget Overview</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6385F"/>
        </a:solidFill>
      </p:bgPr>
    </p:bg>
    <p:spTree>
      <p:nvGrpSpPr>
        <p:cNvPr id="1" name=""/>
        <p:cNvGrpSpPr/>
        <p:nvPr/>
      </p:nvGrpSpPr>
      <p:grpSpPr>
        <a:xfrm>
          <a:off x="0" y="0"/>
          <a:ext cx="0" cy="0"/>
          <a:chOff x="0" y="0"/>
          <a:chExt cx="0" cy="0"/>
        </a:xfrm>
      </p:grpSpPr>
      <p:sp>
        <p:nvSpPr>
          <p:cNvPr name="Freeform 2" id="2"/>
          <p:cNvSpPr/>
          <p:nvPr/>
        </p:nvSpPr>
        <p:spPr>
          <a:xfrm flipH="false" flipV="false" rot="4437773">
            <a:off x="13770320" y="-6241286"/>
            <a:ext cx="12640239" cy="11904807"/>
          </a:xfrm>
          <a:custGeom>
            <a:avLst/>
            <a:gdLst/>
            <a:ahLst/>
            <a:cxnLst/>
            <a:rect r="r" b="b" t="t" l="l"/>
            <a:pathLst>
              <a:path h="11904807" w="12640239">
                <a:moveTo>
                  <a:pt x="0" y="0"/>
                </a:moveTo>
                <a:lnTo>
                  <a:pt x="12640239" y="0"/>
                </a:lnTo>
                <a:lnTo>
                  <a:pt x="12640239" y="11904806"/>
                </a:lnTo>
                <a:lnTo>
                  <a:pt x="0" y="119048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666750" y="666750"/>
            <a:ext cx="14077950" cy="2062247"/>
            <a:chOff x="0" y="0"/>
            <a:chExt cx="18770600" cy="2749662"/>
          </a:xfrm>
        </p:grpSpPr>
        <p:sp>
          <p:nvSpPr>
            <p:cNvPr name="TextBox 4" id="4"/>
            <p:cNvSpPr txBox="true"/>
            <p:nvPr/>
          </p:nvSpPr>
          <p:spPr>
            <a:xfrm rot="0">
              <a:off x="0" y="171450"/>
              <a:ext cx="18770600" cy="1612476"/>
            </a:xfrm>
            <a:prstGeom prst="rect">
              <a:avLst/>
            </a:prstGeom>
          </p:spPr>
          <p:txBody>
            <a:bodyPr anchor="t" rtlCol="false" tIns="0" lIns="0" bIns="0" rIns="0">
              <a:spAutoFit/>
            </a:bodyPr>
            <a:lstStyle/>
            <a:p>
              <a:pPr algn="l" marL="0" indent="0" lvl="0">
                <a:lnSpc>
                  <a:spcPts val="8799"/>
                </a:lnSpc>
              </a:pPr>
              <a:r>
                <a:rPr lang="en-US" sz="8799">
                  <a:solidFill>
                    <a:srgbClr val="FFFFFF"/>
                  </a:solidFill>
                  <a:latin typeface="Gilda Display"/>
                  <a:ea typeface="Gilda Display"/>
                  <a:cs typeface="Gilda Display"/>
                  <a:sym typeface="Gilda Display"/>
                </a:rPr>
                <a:t>2026 Expense Budget</a:t>
              </a:r>
            </a:p>
          </p:txBody>
        </p:sp>
        <p:sp>
          <p:nvSpPr>
            <p:cNvPr name="TextBox 5" id="5"/>
            <p:cNvSpPr txBox="true"/>
            <p:nvPr/>
          </p:nvSpPr>
          <p:spPr>
            <a:xfrm rot="0">
              <a:off x="0" y="2130537"/>
              <a:ext cx="18770600" cy="619125"/>
            </a:xfrm>
            <a:prstGeom prst="rect">
              <a:avLst/>
            </a:prstGeom>
          </p:spPr>
          <p:txBody>
            <a:bodyPr anchor="t" rtlCol="false" tIns="0" lIns="0" bIns="0" rIns="0">
              <a:spAutoFit/>
            </a:bodyPr>
            <a:lstStyle/>
            <a:p>
              <a:pPr algn="l" marL="0" indent="0" lvl="0">
                <a:lnSpc>
                  <a:spcPts val="3600"/>
                </a:lnSpc>
                <a:spcBef>
                  <a:spcPct val="0"/>
                </a:spcBef>
              </a:pPr>
            </a:p>
          </p:txBody>
        </p:sp>
      </p:grpSp>
      <p:grpSp>
        <p:nvGrpSpPr>
          <p:cNvPr name="Group 6" id="6"/>
          <p:cNvGrpSpPr/>
          <p:nvPr/>
        </p:nvGrpSpPr>
        <p:grpSpPr>
          <a:xfrm rot="0">
            <a:off x="666750" y="5143500"/>
            <a:ext cx="5448300" cy="4258389"/>
            <a:chOff x="0" y="0"/>
            <a:chExt cx="7264400" cy="5677853"/>
          </a:xfrm>
        </p:grpSpPr>
        <p:sp>
          <p:nvSpPr>
            <p:cNvPr name="TextBox 7" id="7"/>
            <p:cNvSpPr txBox="true"/>
            <p:nvPr/>
          </p:nvSpPr>
          <p:spPr>
            <a:xfrm rot="0">
              <a:off x="0" y="-9525"/>
              <a:ext cx="7264400" cy="619125"/>
            </a:xfrm>
            <a:prstGeom prst="rect">
              <a:avLst/>
            </a:prstGeom>
          </p:spPr>
          <p:txBody>
            <a:bodyPr anchor="t" rtlCol="false" tIns="0" lIns="0" bIns="0" rIns="0">
              <a:spAutoFit/>
            </a:bodyPr>
            <a:lstStyle/>
            <a:p>
              <a:pPr algn="l" marL="0" indent="0" lvl="0">
                <a:lnSpc>
                  <a:spcPts val="3600"/>
                </a:lnSpc>
                <a:spcBef>
                  <a:spcPct val="0"/>
                </a:spcBef>
              </a:pPr>
              <a:r>
                <a:rPr lang="en-US" b="true" sz="3000">
                  <a:solidFill>
                    <a:srgbClr val="FFFFFF"/>
                  </a:solidFill>
                  <a:latin typeface="HK Grotesk Bold"/>
                  <a:ea typeface="HK Grotesk Bold"/>
                  <a:cs typeface="HK Grotesk Bold"/>
                  <a:sym typeface="HK Grotesk Bold"/>
                </a:rPr>
                <a:t>T</a:t>
              </a:r>
              <a:r>
                <a:rPr lang="en-US" b="true" sz="3000">
                  <a:solidFill>
                    <a:srgbClr val="FFFFFF"/>
                  </a:solidFill>
                  <a:latin typeface="HK Grotesk Bold"/>
                  <a:ea typeface="HK Grotesk Bold"/>
                  <a:cs typeface="HK Grotesk Bold"/>
                  <a:sym typeface="HK Grotesk Bold"/>
                </a:rPr>
                <a:t>alent Retention &amp; Growth</a:t>
              </a:r>
            </a:p>
          </p:txBody>
        </p:sp>
        <p:sp>
          <p:nvSpPr>
            <p:cNvPr name="TextBox 8" id="8"/>
            <p:cNvSpPr txBox="true"/>
            <p:nvPr/>
          </p:nvSpPr>
          <p:spPr>
            <a:xfrm rot="0">
              <a:off x="0" y="1155700"/>
              <a:ext cx="7264400" cy="4522152"/>
            </a:xfrm>
            <a:prstGeom prst="rect">
              <a:avLst/>
            </a:prstGeom>
          </p:spPr>
          <p:txBody>
            <a:bodyPr anchor="t" rtlCol="false" tIns="0" lIns="0" bIns="0" rIns="0">
              <a:spAutoFit/>
            </a:bodyPr>
            <a:lstStyle/>
            <a:p>
              <a:pPr algn="l" marL="0" indent="0" lvl="0">
                <a:lnSpc>
                  <a:spcPts val="3826"/>
                </a:lnSpc>
              </a:pPr>
              <a:r>
                <a:rPr lang="en-US" sz="2943">
                  <a:solidFill>
                    <a:srgbClr val="FFFFFF"/>
                  </a:solidFill>
                  <a:latin typeface="HK Grotesk Light"/>
                  <a:ea typeface="HK Grotesk Light"/>
                  <a:cs typeface="HK Grotesk Light"/>
                  <a:sym typeface="HK Grotesk Light"/>
                </a:rPr>
                <a:t>A</a:t>
              </a:r>
              <a:r>
                <a:rPr lang="en-US" sz="2943" strike="noStrike" u="none">
                  <a:solidFill>
                    <a:srgbClr val="FFFFFF"/>
                  </a:solidFill>
                  <a:latin typeface="HK Grotesk Light"/>
                  <a:ea typeface="HK Grotesk Light"/>
                  <a:cs typeface="HK Grotesk Light"/>
                  <a:sym typeface="HK Grotesk Light"/>
                </a:rPr>
                <a:t> </a:t>
              </a:r>
              <a:r>
                <a:rPr lang="en-US" sz="2943" strike="noStrike" u="none">
                  <a:solidFill>
                    <a:srgbClr val="FFFFFF"/>
                  </a:solidFill>
                  <a:latin typeface="HK Grotesk Light"/>
                  <a:ea typeface="HK Grotesk Light"/>
                  <a:cs typeface="HK Grotesk Light"/>
                  <a:sym typeface="HK Grotesk Light"/>
                </a:rPr>
                <a:t>bala</a:t>
              </a:r>
              <a:r>
                <a:rPr lang="en-US" sz="2943" strike="noStrike" u="none">
                  <a:solidFill>
                    <a:srgbClr val="FFFFFF"/>
                  </a:solidFill>
                  <a:latin typeface="HK Grotesk Light"/>
                  <a:ea typeface="HK Grotesk Light"/>
                  <a:cs typeface="HK Grotesk Light"/>
                  <a:sym typeface="HK Grotesk Light"/>
                </a:rPr>
                <a:t>n</a:t>
              </a:r>
              <a:r>
                <a:rPr lang="en-US" sz="2943" strike="noStrike" u="none">
                  <a:solidFill>
                    <a:srgbClr val="FFFFFF"/>
                  </a:solidFill>
                  <a:latin typeface="HK Grotesk Light"/>
                  <a:ea typeface="HK Grotesk Light"/>
                  <a:cs typeface="HK Grotesk Light"/>
                  <a:sym typeface="HK Grotesk Light"/>
                </a:rPr>
                <a:t>c</a:t>
              </a:r>
              <a:r>
                <a:rPr lang="en-US" sz="2943" strike="noStrike" u="none">
                  <a:solidFill>
                    <a:srgbClr val="FFFFFF"/>
                  </a:solidFill>
                  <a:latin typeface="HK Grotesk Light"/>
                  <a:ea typeface="HK Grotesk Light"/>
                  <a:cs typeface="HK Grotesk Light"/>
                  <a:sym typeface="HK Grotesk Light"/>
                </a:rPr>
                <a:t>e</a:t>
              </a:r>
              <a:r>
                <a:rPr lang="en-US" sz="2943" strike="noStrike" u="none">
                  <a:solidFill>
                    <a:srgbClr val="FFFFFF"/>
                  </a:solidFill>
                  <a:latin typeface="HK Grotesk Light"/>
                  <a:ea typeface="HK Grotesk Light"/>
                  <a:cs typeface="HK Grotesk Light"/>
                  <a:sym typeface="HK Grotesk Light"/>
                </a:rPr>
                <a:t>d</a:t>
              </a:r>
              <a:r>
                <a:rPr lang="en-US" sz="2943" strike="noStrike" u="none">
                  <a:solidFill>
                    <a:srgbClr val="FFFFFF"/>
                  </a:solidFill>
                  <a:latin typeface="HK Grotesk Light"/>
                  <a:ea typeface="HK Grotesk Light"/>
                  <a:cs typeface="HK Grotesk Light"/>
                  <a:sym typeface="HK Grotesk Light"/>
                </a:rPr>
                <a:t> </a:t>
              </a:r>
              <a:r>
                <a:rPr lang="en-US" sz="2943" strike="noStrike" u="none">
                  <a:solidFill>
                    <a:srgbClr val="FFFFFF"/>
                  </a:solidFill>
                  <a:latin typeface="HK Grotesk Light"/>
                  <a:ea typeface="HK Grotesk Light"/>
                  <a:cs typeface="HK Grotesk Light"/>
                  <a:sym typeface="HK Grotesk Light"/>
                </a:rPr>
                <a:t>appro</a:t>
              </a:r>
              <a:r>
                <a:rPr lang="en-US" sz="2943" strike="noStrike" u="none">
                  <a:solidFill>
                    <a:srgbClr val="FFFFFF"/>
                  </a:solidFill>
                  <a:latin typeface="HK Grotesk Light"/>
                  <a:ea typeface="HK Grotesk Light"/>
                  <a:cs typeface="HK Grotesk Light"/>
                  <a:sym typeface="HK Grotesk Light"/>
                </a:rPr>
                <a:t>a</a:t>
              </a:r>
              <a:r>
                <a:rPr lang="en-US" sz="2943" strike="noStrike" u="none">
                  <a:solidFill>
                    <a:srgbClr val="FFFFFF"/>
                  </a:solidFill>
                  <a:latin typeface="HK Grotesk Light"/>
                  <a:ea typeface="HK Grotesk Light"/>
                  <a:cs typeface="HK Grotesk Light"/>
                  <a:sym typeface="HK Grotesk Light"/>
                </a:rPr>
                <a:t>ch</a:t>
              </a:r>
              <a:r>
                <a:rPr lang="en-US" sz="2943" strike="noStrike" u="none">
                  <a:solidFill>
                    <a:srgbClr val="FFFFFF"/>
                  </a:solidFill>
                  <a:latin typeface="HK Grotesk Light"/>
                  <a:ea typeface="HK Grotesk Light"/>
                  <a:cs typeface="HK Grotesk Light"/>
                  <a:sym typeface="HK Grotesk Light"/>
                </a:rPr>
                <a:t> </a:t>
              </a:r>
              <a:r>
                <a:rPr lang="en-US" sz="2943" strike="noStrike" u="none">
                  <a:solidFill>
                    <a:srgbClr val="FFFFFF"/>
                  </a:solidFill>
                  <a:latin typeface="HK Grotesk Light"/>
                  <a:ea typeface="HK Grotesk Light"/>
                  <a:cs typeface="HK Grotesk Light"/>
                  <a:sym typeface="HK Grotesk Light"/>
                </a:rPr>
                <a:t>w</a:t>
              </a:r>
              <a:r>
                <a:rPr lang="en-US" sz="2943" strike="noStrike" u="none">
                  <a:solidFill>
                    <a:srgbClr val="FFFFFF"/>
                  </a:solidFill>
                  <a:latin typeface="HK Grotesk Light"/>
                  <a:ea typeface="HK Grotesk Light"/>
                  <a:cs typeface="HK Grotesk Light"/>
                  <a:sym typeface="HK Grotesk Light"/>
                </a:rPr>
                <a:t>i</a:t>
              </a:r>
              <a:r>
                <a:rPr lang="en-US" sz="2943" strike="noStrike" u="none">
                  <a:solidFill>
                    <a:srgbClr val="FFFFFF"/>
                  </a:solidFill>
                  <a:latin typeface="HK Grotesk Light"/>
                  <a:ea typeface="HK Grotesk Light"/>
                  <a:cs typeface="HK Grotesk Light"/>
                  <a:sym typeface="HK Grotesk Light"/>
                </a:rPr>
                <a:t>th</a:t>
              </a:r>
              <a:r>
                <a:rPr lang="en-US" sz="2943" strike="noStrike" u="none">
                  <a:solidFill>
                    <a:srgbClr val="FFFFFF"/>
                  </a:solidFill>
                  <a:latin typeface="HK Grotesk Light"/>
                  <a:ea typeface="HK Grotesk Light"/>
                  <a:cs typeface="HK Grotesk Light"/>
                  <a:sym typeface="HK Grotesk Light"/>
                </a:rPr>
                <a:t> </a:t>
              </a:r>
              <a:r>
                <a:rPr lang="en-US" sz="2943" strike="noStrike" u="none">
                  <a:solidFill>
                    <a:srgbClr val="FFFFFF"/>
                  </a:solidFill>
                  <a:latin typeface="HK Grotesk Light"/>
                  <a:ea typeface="HK Grotesk Light"/>
                  <a:cs typeface="HK Grotesk Light"/>
                  <a:sym typeface="HK Grotesk Light"/>
                </a:rPr>
                <a:t>3%</a:t>
              </a:r>
              <a:r>
                <a:rPr lang="en-US" sz="2943" strike="noStrike" u="none">
                  <a:solidFill>
                    <a:srgbClr val="FFFFFF"/>
                  </a:solidFill>
                  <a:latin typeface="HK Grotesk Light"/>
                  <a:ea typeface="HK Grotesk Light"/>
                  <a:cs typeface="HK Grotesk Light"/>
                  <a:sym typeface="HK Grotesk Light"/>
                </a:rPr>
                <a:t> cost-of-living adjustments </a:t>
              </a:r>
              <a:r>
                <a:rPr lang="en-US" sz="2943" strike="noStrike" u="none">
                  <a:solidFill>
                    <a:srgbClr val="FFFFFF"/>
                  </a:solidFill>
                  <a:latin typeface="HK Grotesk Light"/>
                  <a:ea typeface="HK Grotesk Light"/>
                  <a:cs typeface="HK Grotesk Light"/>
                  <a:sym typeface="HK Grotesk Light"/>
                </a:rPr>
                <a:t>a</a:t>
              </a:r>
              <a:r>
                <a:rPr lang="en-US" sz="2943" strike="noStrike" u="none">
                  <a:solidFill>
                    <a:srgbClr val="FFFFFF"/>
                  </a:solidFill>
                  <a:latin typeface="HK Grotesk Light"/>
                  <a:ea typeface="HK Grotesk Light"/>
                  <a:cs typeface="HK Grotesk Light"/>
                  <a:sym typeface="HK Grotesk Light"/>
                </a:rPr>
                <a:t>n</a:t>
              </a:r>
              <a:r>
                <a:rPr lang="en-US" sz="2943" strike="noStrike" u="none">
                  <a:solidFill>
                    <a:srgbClr val="FFFFFF"/>
                  </a:solidFill>
                  <a:latin typeface="HK Grotesk Light"/>
                  <a:ea typeface="HK Grotesk Light"/>
                  <a:cs typeface="HK Grotesk Light"/>
                  <a:sym typeface="HK Grotesk Light"/>
                </a:rPr>
                <a:t>d </a:t>
              </a:r>
              <a:r>
                <a:rPr lang="en-US" sz="2943" strike="noStrike" u="none">
                  <a:solidFill>
                    <a:srgbClr val="FFFFFF"/>
                  </a:solidFill>
                  <a:latin typeface="HK Grotesk Light"/>
                  <a:ea typeface="HK Grotesk Light"/>
                  <a:cs typeface="HK Grotesk Light"/>
                  <a:sym typeface="HK Grotesk Light"/>
                </a:rPr>
                <a:t>f</a:t>
              </a:r>
              <a:r>
                <a:rPr lang="en-US" sz="2943" strike="noStrike" u="none">
                  <a:solidFill>
                    <a:srgbClr val="FFFFFF"/>
                  </a:solidFill>
                  <a:latin typeface="HK Grotesk Light"/>
                  <a:ea typeface="HK Grotesk Light"/>
                  <a:cs typeface="HK Grotesk Light"/>
                  <a:sym typeface="HK Grotesk Light"/>
                </a:rPr>
                <a:t>ull be</a:t>
              </a:r>
              <a:r>
                <a:rPr lang="en-US" sz="2943" strike="noStrike" u="none">
                  <a:solidFill>
                    <a:srgbClr val="FFFFFF"/>
                  </a:solidFill>
                  <a:latin typeface="HK Grotesk Light"/>
                  <a:ea typeface="HK Grotesk Light"/>
                  <a:cs typeface="HK Grotesk Light"/>
                  <a:sym typeface="HK Grotesk Light"/>
                </a:rPr>
                <a:t>n</a:t>
              </a:r>
              <a:r>
                <a:rPr lang="en-US" sz="2943" strike="noStrike" u="none">
                  <a:solidFill>
                    <a:srgbClr val="FFFFFF"/>
                  </a:solidFill>
                  <a:latin typeface="HK Grotesk Light"/>
                  <a:ea typeface="HK Grotesk Light"/>
                  <a:cs typeface="HK Grotesk Light"/>
                  <a:sym typeface="HK Grotesk Light"/>
                </a:rPr>
                <a:t>efi</a:t>
              </a:r>
              <a:r>
                <a:rPr lang="en-US" sz="2943" strike="noStrike" u="none">
                  <a:solidFill>
                    <a:srgbClr val="FFFFFF"/>
                  </a:solidFill>
                  <a:latin typeface="HK Grotesk Light"/>
                  <a:ea typeface="HK Grotesk Light"/>
                  <a:cs typeface="HK Grotesk Light"/>
                  <a:sym typeface="HK Grotesk Light"/>
                </a:rPr>
                <a:t>t</a:t>
              </a:r>
              <a:r>
                <a:rPr lang="en-US" sz="2943" strike="noStrike" u="none">
                  <a:solidFill>
                    <a:srgbClr val="FFFFFF"/>
                  </a:solidFill>
                  <a:latin typeface="HK Grotesk Light"/>
                  <a:ea typeface="HK Grotesk Light"/>
                  <a:cs typeface="HK Grotesk Light"/>
                  <a:sym typeface="HK Grotesk Light"/>
                </a:rPr>
                <a:t>s</a:t>
              </a:r>
              <a:r>
                <a:rPr lang="en-US" sz="2943" strike="noStrike" u="none">
                  <a:solidFill>
                    <a:srgbClr val="FFFFFF"/>
                  </a:solidFill>
                  <a:latin typeface="HK Grotesk Light"/>
                  <a:ea typeface="HK Grotesk Light"/>
                  <a:cs typeface="HK Grotesk Light"/>
                  <a:sym typeface="HK Grotesk Light"/>
                </a:rPr>
                <a:t> en</a:t>
              </a:r>
              <a:r>
                <a:rPr lang="en-US" sz="2943" strike="noStrike" u="none">
                  <a:solidFill>
                    <a:srgbClr val="FFFFFF"/>
                  </a:solidFill>
                  <a:latin typeface="HK Grotesk Light"/>
                  <a:ea typeface="HK Grotesk Light"/>
                  <a:cs typeface="HK Grotesk Light"/>
                  <a:sym typeface="HK Grotesk Light"/>
                </a:rPr>
                <a:t>sures</a:t>
              </a:r>
              <a:r>
                <a:rPr lang="en-US" sz="2943" strike="noStrike" u="none">
                  <a:solidFill>
                    <a:srgbClr val="FFFFFF"/>
                  </a:solidFill>
                  <a:latin typeface="HK Grotesk Light"/>
                  <a:ea typeface="HK Grotesk Light"/>
                  <a:cs typeface="HK Grotesk Light"/>
                  <a:sym typeface="HK Grotesk Light"/>
                </a:rPr>
                <a:t> operational </a:t>
              </a:r>
              <a:r>
                <a:rPr lang="en-US" sz="2943" strike="noStrike" u="none">
                  <a:solidFill>
                    <a:srgbClr val="FFFFFF"/>
                  </a:solidFill>
                  <a:latin typeface="HK Grotesk Light"/>
                  <a:ea typeface="HK Grotesk Light"/>
                  <a:cs typeface="HK Grotesk Light"/>
                  <a:sym typeface="HK Grotesk Light"/>
                </a:rPr>
                <a:t>effe</a:t>
              </a:r>
              <a:r>
                <a:rPr lang="en-US" sz="2943" strike="noStrike" u="none">
                  <a:solidFill>
                    <a:srgbClr val="FFFFFF"/>
                  </a:solidFill>
                  <a:latin typeface="HK Grotesk Light"/>
                  <a:ea typeface="HK Grotesk Light"/>
                  <a:cs typeface="HK Grotesk Light"/>
                  <a:sym typeface="HK Grotesk Light"/>
                </a:rPr>
                <a:t>c</a:t>
              </a:r>
              <a:r>
                <a:rPr lang="en-US" sz="2943" strike="noStrike" u="none">
                  <a:solidFill>
                    <a:srgbClr val="FFFFFF"/>
                  </a:solidFill>
                  <a:latin typeface="HK Grotesk Light"/>
                  <a:ea typeface="HK Grotesk Light"/>
                  <a:cs typeface="HK Grotesk Light"/>
                  <a:sym typeface="HK Grotesk Light"/>
                </a:rPr>
                <a:t>tivene</a:t>
              </a:r>
              <a:r>
                <a:rPr lang="en-US" sz="2943" strike="noStrike" u="none">
                  <a:solidFill>
                    <a:srgbClr val="FFFFFF"/>
                  </a:solidFill>
                  <a:latin typeface="HK Grotesk Light"/>
                  <a:ea typeface="HK Grotesk Light"/>
                  <a:cs typeface="HK Grotesk Light"/>
                  <a:sym typeface="HK Grotesk Light"/>
                </a:rPr>
                <a:t>ss</a:t>
              </a:r>
              <a:r>
                <a:rPr lang="en-US" sz="2943" strike="noStrike" u="none">
                  <a:solidFill>
                    <a:srgbClr val="FFFFFF"/>
                  </a:solidFill>
                  <a:latin typeface="HK Grotesk Light"/>
                  <a:ea typeface="HK Grotesk Light"/>
                  <a:cs typeface="HK Grotesk Light"/>
                  <a:sym typeface="HK Grotesk Light"/>
                </a:rPr>
                <a:t>,</a:t>
              </a:r>
              <a:r>
                <a:rPr lang="en-US" sz="2943" strike="noStrike" u="none">
                  <a:solidFill>
                    <a:srgbClr val="FFFFFF"/>
                  </a:solidFill>
                  <a:latin typeface="HK Grotesk Light"/>
                  <a:ea typeface="HK Grotesk Light"/>
                  <a:cs typeface="HK Grotesk Light"/>
                  <a:sym typeface="HK Grotesk Light"/>
                </a:rPr>
                <a:t> </a:t>
              </a:r>
              <a:r>
                <a:rPr lang="en-US" sz="2943" strike="noStrike" u="none">
                  <a:solidFill>
                    <a:srgbClr val="FFFFFF"/>
                  </a:solidFill>
                  <a:latin typeface="HK Grotesk Light"/>
                  <a:ea typeface="HK Grotesk Light"/>
                  <a:cs typeface="HK Grotesk Light"/>
                  <a:sym typeface="HK Grotesk Light"/>
                </a:rPr>
                <a:t>ma</a:t>
              </a:r>
              <a:r>
                <a:rPr lang="en-US" sz="2943" strike="noStrike" u="none">
                  <a:solidFill>
                    <a:srgbClr val="FFFFFF"/>
                  </a:solidFill>
                  <a:latin typeface="HK Grotesk Light"/>
                  <a:ea typeface="HK Grotesk Light"/>
                  <a:cs typeface="HK Grotesk Light"/>
                  <a:sym typeface="HK Grotesk Light"/>
                </a:rPr>
                <a:t>inta</a:t>
              </a:r>
              <a:r>
                <a:rPr lang="en-US" sz="2943" strike="noStrike" u="none">
                  <a:solidFill>
                    <a:srgbClr val="FFFFFF"/>
                  </a:solidFill>
                  <a:latin typeface="HK Grotesk Light"/>
                  <a:ea typeface="HK Grotesk Light"/>
                  <a:cs typeface="HK Grotesk Light"/>
                  <a:sym typeface="HK Grotesk Light"/>
                </a:rPr>
                <a:t>i</a:t>
              </a:r>
              <a:r>
                <a:rPr lang="en-US" sz="2943" strike="noStrike" u="none">
                  <a:solidFill>
                    <a:srgbClr val="FFFFFF"/>
                  </a:solidFill>
                  <a:latin typeface="HK Grotesk Light"/>
                  <a:ea typeface="HK Grotesk Light"/>
                  <a:cs typeface="HK Grotesk Light"/>
                  <a:sym typeface="HK Grotesk Light"/>
                </a:rPr>
                <a:t>n</a:t>
              </a:r>
              <a:r>
                <a:rPr lang="en-US" sz="2943" strike="noStrike" u="none">
                  <a:solidFill>
                    <a:srgbClr val="FFFFFF"/>
                  </a:solidFill>
                  <a:latin typeface="HK Grotesk Light"/>
                  <a:ea typeface="HK Grotesk Light"/>
                  <a:cs typeface="HK Grotesk Light"/>
                  <a:sym typeface="HK Grotesk Light"/>
                </a:rPr>
                <a:t>s</a:t>
              </a:r>
              <a:r>
                <a:rPr lang="en-US" sz="2943" strike="noStrike" u="none">
                  <a:solidFill>
                    <a:srgbClr val="FFFFFF"/>
                  </a:solidFill>
                  <a:latin typeface="HK Grotesk Light"/>
                  <a:ea typeface="HK Grotesk Light"/>
                  <a:cs typeface="HK Grotesk Light"/>
                  <a:sym typeface="HK Grotesk Light"/>
                </a:rPr>
                <a:t> te</a:t>
              </a:r>
              <a:r>
                <a:rPr lang="en-US" sz="2943" strike="noStrike" u="none">
                  <a:solidFill>
                    <a:srgbClr val="FFFFFF"/>
                  </a:solidFill>
                  <a:latin typeface="HK Grotesk Light"/>
                  <a:ea typeface="HK Grotesk Light"/>
                  <a:cs typeface="HK Grotesk Light"/>
                  <a:sym typeface="HK Grotesk Light"/>
                </a:rPr>
                <a:t>am s</a:t>
              </a:r>
              <a:r>
                <a:rPr lang="en-US" sz="2943" strike="noStrike" u="none">
                  <a:solidFill>
                    <a:srgbClr val="FFFFFF"/>
                  </a:solidFill>
                  <a:latin typeface="HK Grotesk Light"/>
                  <a:ea typeface="HK Grotesk Light"/>
                  <a:cs typeface="HK Grotesk Light"/>
                  <a:sym typeface="HK Grotesk Light"/>
                </a:rPr>
                <a:t>t</a:t>
              </a:r>
              <a:r>
                <a:rPr lang="en-US" sz="2943" strike="noStrike" u="none">
                  <a:solidFill>
                    <a:srgbClr val="FFFFFF"/>
                  </a:solidFill>
                  <a:latin typeface="HK Grotesk Light"/>
                  <a:ea typeface="HK Grotesk Light"/>
                  <a:cs typeface="HK Grotesk Light"/>
                  <a:sym typeface="HK Grotesk Light"/>
                </a:rPr>
                <a:t>ab</a:t>
              </a:r>
              <a:r>
                <a:rPr lang="en-US" sz="2943" strike="noStrike" u="none">
                  <a:solidFill>
                    <a:srgbClr val="FFFFFF"/>
                  </a:solidFill>
                  <a:latin typeface="HK Grotesk Light"/>
                  <a:ea typeface="HK Grotesk Light"/>
                  <a:cs typeface="HK Grotesk Light"/>
                  <a:sym typeface="HK Grotesk Light"/>
                </a:rPr>
                <a:t>i</a:t>
              </a:r>
              <a:r>
                <a:rPr lang="en-US" sz="2943" strike="noStrike" u="none">
                  <a:solidFill>
                    <a:srgbClr val="FFFFFF"/>
                  </a:solidFill>
                  <a:latin typeface="HK Grotesk Light"/>
                  <a:ea typeface="HK Grotesk Light"/>
                  <a:cs typeface="HK Grotesk Light"/>
                  <a:sym typeface="HK Grotesk Light"/>
                </a:rPr>
                <a:t>lity,</a:t>
              </a:r>
              <a:r>
                <a:rPr lang="en-US" sz="2943" strike="noStrike" u="none">
                  <a:solidFill>
                    <a:srgbClr val="FFFFFF"/>
                  </a:solidFill>
                  <a:latin typeface="HK Grotesk Light"/>
                  <a:ea typeface="HK Grotesk Light"/>
                  <a:cs typeface="HK Grotesk Light"/>
                  <a:sym typeface="HK Grotesk Light"/>
                </a:rPr>
                <a:t> and s</a:t>
              </a:r>
              <a:r>
                <a:rPr lang="en-US" sz="2943" strike="noStrike" u="none">
                  <a:solidFill>
                    <a:srgbClr val="FFFFFF"/>
                  </a:solidFill>
                  <a:latin typeface="HK Grotesk Light"/>
                  <a:ea typeface="HK Grotesk Light"/>
                  <a:cs typeface="HK Grotesk Light"/>
                  <a:sym typeface="HK Grotesk Light"/>
                </a:rPr>
                <a:t>uppo</a:t>
              </a:r>
              <a:r>
                <a:rPr lang="en-US" sz="2943" strike="noStrike" u="none">
                  <a:solidFill>
                    <a:srgbClr val="FFFFFF"/>
                  </a:solidFill>
                  <a:latin typeface="HK Grotesk Light"/>
                  <a:ea typeface="HK Grotesk Light"/>
                  <a:cs typeface="HK Grotesk Light"/>
                  <a:sym typeface="HK Grotesk Light"/>
                </a:rPr>
                <a:t>r</a:t>
              </a:r>
              <a:r>
                <a:rPr lang="en-US" sz="2943" strike="noStrike" u="none">
                  <a:solidFill>
                    <a:srgbClr val="FFFFFF"/>
                  </a:solidFill>
                  <a:latin typeface="HK Grotesk Light"/>
                  <a:ea typeface="HK Grotesk Light"/>
                  <a:cs typeface="HK Grotesk Light"/>
                  <a:sym typeface="HK Grotesk Light"/>
                </a:rPr>
                <a:t>ts ex</a:t>
              </a:r>
              <a:r>
                <a:rPr lang="en-US" sz="2943" strike="noStrike" u="none">
                  <a:solidFill>
                    <a:srgbClr val="FFFFFF"/>
                  </a:solidFill>
                  <a:latin typeface="HK Grotesk Light"/>
                  <a:ea typeface="HK Grotesk Light"/>
                  <a:cs typeface="HK Grotesk Light"/>
                  <a:sym typeface="HK Grotesk Light"/>
                </a:rPr>
                <a:t>e</a:t>
              </a:r>
              <a:r>
                <a:rPr lang="en-US" sz="2943" strike="noStrike" u="none">
                  <a:solidFill>
                    <a:srgbClr val="FFFFFF"/>
                  </a:solidFill>
                  <a:latin typeface="HK Grotesk Light"/>
                  <a:ea typeface="HK Grotesk Light"/>
                  <a:cs typeface="HK Grotesk Light"/>
                  <a:sym typeface="HK Grotesk Light"/>
                </a:rPr>
                <a:t>cution</a:t>
              </a:r>
              <a:r>
                <a:rPr lang="en-US" sz="2943" strike="noStrike" u="none">
                  <a:solidFill>
                    <a:srgbClr val="FFFFFF"/>
                  </a:solidFill>
                  <a:latin typeface="HK Grotesk Light"/>
                  <a:ea typeface="HK Grotesk Light"/>
                  <a:cs typeface="HK Grotesk Light"/>
                  <a:sym typeface="HK Grotesk Light"/>
                </a:rPr>
                <a:t> </a:t>
              </a:r>
              <a:r>
                <a:rPr lang="en-US" sz="2943" strike="noStrike" u="none">
                  <a:solidFill>
                    <a:srgbClr val="FFFFFF"/>
                  </a:solidFill>
                  <a:latin typeface="HK Grotesk Light"/>
                  <a:ea typeface="HK Grotesk Light"/>
                  <a:cs typeface="HK Grotesk Light"/>
                  <a:sym typeface="HK Grotesk Light"/>
                </a:rPr>
                <a:t>of o</a:t>
              </a:r>
              <a:r>
                <a:rPr lang="en-US" sz="2943" strike="noStrike" u="none">
                  <a:solidFill>
                    <a:srgbClr val="FFFFFF"/>
                  </a:solidFill>
                  <a:latin typeface="HK Grotesk Light"/>
                  <a:ea typeface="HK Grotesk Light"/>
                  <a:cs typeface="HK Grotesk Light"/>
                  <a:sym typeface="HK Grotesk Light"/>
                </a:rPr>
                <a:t>u</a:t>
              </a:r>
              <a:r>
                <a:rPr lang="en-US" sz="2943" strike="noStrike" u="none">
                  <a:solidFill>
                    <a:srgbClr val="FFFFFF"/>
                  </a:solidFill>
                  <a:latin typeface="HK Grotesk Light"/>
                  <a:ea typeface="HK Grotesk Light"/>
                  <a:cs typeface="HK Grotesk Light"/>
                  <a:sym typeface="HK Grotesk Light"/>
                </a:rPr>
                <a:t>r growth str</a:t>
              </a:r>
              <a:r>
                <a:rPr lang="en-US" sz="2943" strike="noStrike" u="none">
                  <a:solidFill>
                    <a:srgbClr val="FFFFFF"/>
                  </a:solidFill>
                  <a:latin typeface="HK Grotesk Light"/>
                  <a:ea typeface="HK Grotesk Light"/>
                  <a:cs typeface="HK Grotesk Light"/>
                  <a:sym typeface="HK Grotesk Light"/>
                </a:rPr>
                <a:t>at</a:t>
              </a:r>
              <a:r>
                <a:rPr lang="en-US" sz="2943" strike="noStrike" u="none">
                  <a:solidFill>
                    <a:srgbClr val="FFFFFF"/>
                  </a:solidFill>
                  <a:latin typeface="HK Grotesk Light"/>
                  <a:ea typeface="HK Grotesk Light"/>
                  <a:cs typeface="HK Grotesk Light"/>
                  <a:sym typeface="HK Grotesk Light"/>
                </a:rPr>
                <a:t>eg</a:t>
              </a:r>
              <a:r>
                <a:rPr lang="en-US" sz="2943" strike="noStrike" u="none">
                  <a:solidFill>
                    <a:srgbClr val="FFFFFF"/>
                  </a:solidFill>
                  <a:latin typeface="HK Grotesk Light"/>
                  <a:ea typeface="HK Grotesk Light"/>
                  <a:cs typeface="HK Grotesk Light"/>
                  <a:sym typeface="HK Grotesk Light"/>
                </a:rPr>
                <a:t>y </a:t>
              </a:r>
              <a:r>
                <a:rPr lang="en-US" sz="2943" strike="noStrike" u="none">
                  <a:solidFill>
                    <a:srgbClr val="FFFFFF"/>
                  </a:solidFill>
                  <a:latin typeface="HK Grotesk Light"/>
                  <a:ea typeface="HK Grotesk Light"/>
                  <a:cs typeface="HK Grotesk Light"/>
                  <a:sym typeface="HK Grotesk Light"/>
                </a:rPr>
                <a:t>across</a:t>
              </a:r>
              <a:r>
                <a:rPr lang="en-US" sz="2943" strike="noStrike" u="none">
                  <a:solidFill>
                    <a:srgbClr val="FFFFFF"/>
                  </a:solidFill>
                  <a:latin typeface="HK Grotesk Light"/>
                  <a:ea typeface="HK Grotesk Light"/>
                  <a:cs typeface="HK Grotesk Light"/>
                  <a:sym typeface="HK Grotesk Light"/>
                </a:rPr>
                <a:t> th</a:t>
              </a:r>
              <a:r>
                <a:rPr lang="en-US" sz="2943" strike="noStrike" u="none">
                  <a:solidFill>
                    <a:srgbClr val="FFFFFF"/>
                  </a:solidFill>
                  <a:latin typeface="HK Grotesk Light"/>
                  <a:ea typeface="HK Grotesk Light"/>
                  <a:cs typeface="HK Grotesk Light"/>
                  <a:sym typeface="HK Grotesk Light"/>
                </a:rPr>
                <a:t>re</a:t>
              </a:r>
              <a:r>
                <a:rPr lang="en-US" sz="2943" strike="noStrike" u="none">
                  <a:solidFill>
                    <a:srgbClr val="FFFFFF"/>
                  </a:solidFill>
                  <a:latin typeface="HK Grotesk Light"/>
                  <a:ea typeface="HK Grotesk Light"/>
                  <a:cs typeface="HK Grotesk Light"/>
                  <a:sym typeface="HK Grotesk Light"/>
                </a:rPr>
                <a:t>e lo</a:t>
              </a:r>
              <a:r>
                <a:rPr lang="en-US" sz="2943" strike="noStrike" u="none">
                  <a:solidFill>
                    <a:srgbClr val="FFFFFF"/>
                  </a:solidFill>
                  <a:latin typeface="HK Grotesk Light"/>
                  <a:ea typeface="HK Grotesk Light"/>
                  <a:cs typeface="HK Grotesk Light"/>
                  <a:sym typeface="HK Grotesk Light"/>
                </a:rPr>
                <a:t>ca</a:t>
              </a:r>
              <a:r>
                <a:rPr lang="en-US" sz="2943" strike="noStrike" u="none">
                  <a:solidFill>
                    <a:srgbClr val="FFFFFF"/>
                  </a:solidFill>
                  <a:latin typeface="HK Grotesk Light"/>
                  <a:ea typeface="HK Grotesk Light"/>
                  <a:cs typeface="HK Grotesk Light"/>
                  <a:sym typeface="HK Grotesk Light"/>
                </a:rPr>
                <a:t>t</a:t>
              </a:r>
              <a:r>
                <a:rPr lang="en-US" sz="2943" strike="noStrike" u="none">
                  <a:solidFill>
                    <a:srgbClr val="FFFFFF"/>
                  </a:solidFill>
                  <a:latin typeface="HK Grotesk Light"/>
                  <a:ea typeface="HK Grotesk Light"/>
                  <a:cs typeface="HK Grotesk Light"/>
                  <a:sym typeface="HK Grotesk Light"/>
                </a:rPr>
                <a:t>ions</a:t>
              </a:r>
              <a:r>
                <a:rPr lang="en-US" sz="2943" strike="noStrike" u="none">
                  <a:solidFill>
                    <a:srgbClr val="FFFFFF"/>
                  </a:solidFill>
                  <a:latin typeface="HK Grotesk Light"/>
                  <a:ea typeface="HK Grotesk Light"/>
                  <a:cs typeface="HK Grotesk Light"/>
                  <a:sym typeface="HK Grotesk Light"/>
                </a:rPr>
                <a:t>.</a:t>
              </a:r>
            </a:p>
          </p:txBody>
        </p:sp>
      </p:grpSp>
      <p:grpSp>
        <p:nvGrpSpPr>
          <p:cNvPr name="Group 9" id="9"/>
          <p:cNvGrpSpPr/>
          <p:nvPr/>
        </p:nvGrpSpPr>
        <p:grpSpPr>
          <a:xfrm rot="0">
            <a:off x="6419850" y="5143500"/>
            <a:ext cx="5448300" cy="4744164"/>
            <a:chOff x="0" y="0"/>
            <a:chExt cx="7264400" cy="6325553"/>
          </a:xfrm>
        </p:grpSpPr>
        <p:sp>
          <p:nvSpPr>
            <p:cNvPr name="TextBox 10" id="10"/>
            <p:cNvSpPr txBox="true"/>
            <p:nvPr/>
          </p:nvSpPr>
          <p:spPr>
            <a:xfrm rot="0">
              <a:off x="0" y="-9525"/>
              <a:ext cx="7264400" cy="619125"/>
            </a:xfrm>
            <a:prstGeom prst="rect">
              <a:avLst/>
            </a:prstGeom>
          </p:spPr>
          <p:txBody>
            <a:bodyPr anchor="t" rtlCol="false" tIns="0" lIns="0" bIns="0" rIns="0">
              <a:spAutoFit/>
            </a:bodyPr>
            <a:lstStyle/>
            <a:p>
              <a:pPr algn="l" marL="0" indent="0" lvl="0">
                <a:lnSpc>
                  <a:spcPts val="3600"/>
                </a:lnSpc>
                <a:spcBef>
                  <a:spcPct val="0"/>
                </a:spcBef>
              </a:pPr>
              <a:r>
                <a:rPr lang="en-US" b="true" sz="3000" strike="noStrike" u="none">
                  <a:solidFill>
                    <a:srgbClr val="FFFFFF"/>
                  </a:solidFill>
                  <a:latin typeface="HK Grotesk Bold"/>
                  <a:ea typeface="HK Grotesk Bold"/>
                  <a:cs typeface="HK Grotesk Bold"/>
                  <a:sym typeface="HK Grotesk Bold"/>
                </a:rPr>
                <a:t>Mission</a:t>
              </a:r>
              <a:r>
                <a:rPr lang="en-US" b="true" sz="3000" strike="noStrike" u="none">
                  <a:solidFill>
                    <a:srgbClr val="FFFFFF"/>
                  </a:solidFill>
                  <a:latin typeface="HK Grotesk Bold"/>
                  <a:ea typeface="HK Grotesk Bold"/>
                  <a:cs typeface="HK Grotesk Bold"/>
                  <a:sym typeface="HK Grotesk Bold"/>
                </a:rPr>
                <a:t> </a:t>
              </a:r>
              <a:r>
                <a:rPr lang="en-US" b="true" sz="3000" strike="noStrike" u="none">
                  <a:solidFill>
                    <a:srgbClr val="FFFFFF"/>
                  </a:solidFill>
                  <a:latin typeface="HK Grotesk Bold"/>
                  <a:ea typeface="HK Grotesk Bold"/>
                  <a:cs typeface="HK Grotesk Bold"/>
                  <a:sym typeface="HK Grotesk Bold"/>
                </a:rPr>
                <a:t>Sup</a:t>
              </a:r>
              <a:r>
                <a:rPr lang="en-US" b="true" sz="3000" strike="noStrike" u="none">
                  <a:solidFill>
                    <a:srgbClr val="FFFFFF"/>
                  </a:solidFill>
                  <a:latin typeface="HK Grotesk Bold"/>
                  <a:ea typeface="HK Grotesk Bold"/>
                  <a:cs typeface="HK Grotesk Bold"/>
                  <a:sym typeface="HK Grotesk Bold"/>
                </a:rPr>
                <a:t>p</a:t>
              </a:r>
              <a:r>
                <a:rPr lang="en-US" b="true" sz="3000" strike="noStrike" u="none">
                  <a:solidFill>
                    <a:srgbClr val="FFFFFF"/>
                  </a:solidFill>
                  <a:latin typeface="HK Grotesk Bold"/>
                  <a:ea typeface="HK Grotesk Bold"/>
                  <a:cs typeface="HK Grotesk Bold"/>
                  <a:sym typeface="HK Grotesk Bold"/>
                </a:rPr>
                <a:t>o</a:t>
              </a:r>
              <a:r>
                <a:rPr lang="en-US" b="true" sz="3000" strike="noStrike" u="none">
                  <a:solidFill>
                    <a:srgbClr val="FFFFFF"/>
                  </a:solidFill>
                  <a:latin typeface="HK Grotesk Bold"/>
                  <a:ea typeface="HK Grotesk Bold"/>
                  <a:cs typeface="HK Grotesk Bold"/>
                  <a:sym typeface="HK Grotesk Bold"/>
                </a:rPr>
                <a:t>rt</a:t>
              </a:r>
            </a:p>
          </p:txBody>
        </p:sp>
        <p:sp>
          <p:nvSpPr>
            <p:cNvPr name="TextBox 11" id="11"/>
            <p:cNvSpPr txBox="true"/>
            <p:nvPr/>
          </p:nvSpPr>
          <p:spPr>
            <a:xfrm rot="0">
              <a:off x="0" y="1155700"/>
              <a:ext cx="7264400" cy="5169852"/>
            </a:xfrm>
            <a:prstGeom prst="rect">
              <a:avLst/>
            </a:prstGeom>
          </p:spPr>
          <p:txBody>
            <a:bodyPr anchor="t" rtlCol="false" tIns="0" lIns="0" bIns="0" rIns="0">
              <a:spAutoFit/>
            </a:bodyPr>
            <a:lstStyle/>
            <a:p>
              <a:pPr algn="l" marL="0" indent="0" lvl="0">
                <a:lnSpc>
                  <a:spcPts val="3826"/>
                </a:lnSpc>
              </a:pPr>
              <a:r>
                <a:rPr lang="en-US" sz="2943">
                  <a:solidFill>
                    <a:srgbClr val="FFFFFF"/>
                  </a:solidFill>
                  <a:latin typeface="HK Grotesk Light"/>
                  <a:ea typeface="HK Grotesk Light"/>
                  <a:cs typeface="HK Grotesk Light"/>
                  <a:sym typeface="HK Grotesk Light"/>
                </a:rPr>
                <a:t>Budg</a:t>
              </a:r>
              <a:r>
                <a:rPr lang="en-US" sz="2943" strike="noStrike" u="none">
                  <a:solidFill>
                    <a:srgbClr val="FFFFFF"/>
                  </a:solidFill>
                  <a:latin typeface="HK Grotesk Light"/>
                  <a:ea typeface="HK Grotesk Light"/>
                  <a:cs typeface="HK Grotesk Light"/>
                  <a:sym typeface="HK Grotesk Light"/>
                </a:rPr>
                <a:t>e</a:t>
              </a:r>
              <a:r>
                <a:rPr lang="en-US" sz="2943" strike="noStrike" u="none">
                  <a:solidFill>
                    <a:srgbClr val="FFFFFF"/>
                  </a:solidFill>
                  <a:latin typeface="HK Grotesk Light"/>
                  <a:ea typeface="HK Grotesk Light"/>
                  <a:cs typeface="HK Grotesk Light"/>
                  <a:sym typeface="HK Grotesk Light"/>
                </a:rPr>
                <a:t>t</a:t>
              </a:r>
              <a:r>
                <a:rPr lang="en-US" sz="2943" strike="noStrike" u="none">
                  <a:solidFill>
                    <a:srgbClr val="FFFFFF"/>
                  </a:solidFill>
                  <a:latin typeface="HK Grotesk Light"/>
                  <a:ea typeface="HK Grotesk Light"/>
                  <a:cs typeface="HK Grotesk Light"/>
                  <a:sym typeface="HK Grotesk Light"/>
                </a:rPr>
                <a:t> </a:t>
              </a:r>
              <a:r>
                <a:rPr lang="en-US" sz="2943" strike="noStrike" u="none">
                  <a:solidFill>
                    <a:srgbClr val="FFFFFF"/>
                  </a:solidFill>
                  <a:latin typeface="HK Grotesk Light"/>
                  <a:ea typeface="HK Grotesk Light"/>
                  <a:cs typeface="HK Grotesk Light"/>
                  <a:sym typeface="HK Grotesk Light"/>
                </a:rPr>
                <a:t>su</a:t>
              </a:r>
              <a:r>
                <a:rPr lang="en-US" sz="2943" strike="noStrike" u="none">
                  <a:solidFill>
                    <a:srgbClr val="FFFFFF"/>
                  </a:solidFill>
                  <a:latin typeface="HK Grotesk Light"/>
                  <a:ea typeface="HK Grotesk Light"/>
                  <a:cs typeface="HK Grotesk Light"/>
                  <a:sym typeface="HK Grotesk Light"/>
                </a:rPr>
                <a:t>pp</a:t>
              </a:r>
              <a:r>
                <a:rPr lang="en-US" sz="2943" strike="noStrike" u="none">
                  <a:solidFill>
                    <a:srgbClr val="FFFFFF"/>
                  </a:solidFill>
                  <a:latin typeface="HK Grotesk Light"/>
                  <a:ea typeface="HK Grotesk Light"/>
                  <a:cs typeface="HK Grotesk Light"/>
                  <a:sym typeface="HK Grotesk Light"/>
                </a:rPr>
                <a:t>o</a:t>
              </a:r>
              <a:r>
                <a:rPr lang="en-US" sz="2943" strike="noStrike" u="none">
                  <a:solidFill>
                    <a:srgbClr val="FFFFFF"/>
                  </a:solidFill>
                  <a:latin typeface="HK Grotesk Light"/>
                  <a:ea typeface="HK Grotesk Light"/>
                  <a:cs typeface="HK Grotesk Light"/>
                  <a:sym typeface="HK Grotesk Light"/>
                </a:rPr>
                <a:t>r</a:t>
              </a:r>
              <a:r>
                <a:rPr lang="en-US" sz="2943" strike="noStrike" u="none">
                  <a:solidFill>
                    <a:srgbClr val="FFFFFF"/>
                  </a:solidFill>
                  <a:latin typeface="HK Grotesk Light"/>
                  <a:ea typeface="HK Grotesk Light"/>
                  <a:cs typeface="HK Grotesk Light"/>
                  <a:sym typeface="HK Grotesk Light"/>
                </a:rPr>
                <a:t>ts b</a:t>
              </a:r>
              <a:r>
                <a:rPr lang="en-US" sz="2943" strike="noStrike" u="none">
                  <a:solidFill>
                    <a:srgbClr val="FFFFFF"/>
                  </a:solidFill>
                  <a:latin typeface="HK Grotesk Light"/>
                  <a:ea typeface="HK Grotesk Light"/>
                  <a:cs typeface="HK Grotesk Light"/>
                  <a:sym typeface="HK Grotesk Light"/>
                </a:rPr>
                <a:t>oth CBT and </a:t>
              </a:r>
              <a:r>
                <a:rPr lang="en-US" sz="2943" strike="noStrike" u="none">
                  <a:solidFill>
                    <a:srgbClr val="FFFFFF"/>
                  </a:solidFill>
                  <a:latin typeface="HK Grotesk Light"/>
                  <a:ea typeface="HK Grotesk Light"/>
                  <a:cs typeface="HK Grotesk Light"/>
                  <a:sym typeface="HK Grotesk Light"/>
                </a:rPr>
                <a:t>workforce</a:t>
              </a:r>
              <a:r>
                <a:rPr lang="en-US" sz="2943" strike="noStrike" u="none">
                  <a:solidFill>
                    <a:srgbClr val="FFFFFF"/>
                  </a:solidFill>
                  <a:latin typeface="HK Grotesk Light"/>
                  <a:ea typeface="HK Grotesk Light"/>
                  <a:cs typeface="HK Grotesk Light"/>
                  <a:sym typeface="HK Grotesk Light"/>
                </a:rPr>
                <a:t> </a:t>
              </a:r>
              <a:r>
                <a:rPr lang="en-US" sz="2943" strike="noStrike" u="none">
                  <a:solidFill>
                    <a:srgbClr val="FFFFFF"/>
                  </a:solidFill>
                  <a:latin typeface="HK Grotesk Light"/>
                  <a:ea typeface="HK Grotesk Light"/>
                  <a:cs typeface="HK Grotesk Light"/>
                  <a:sym typeface="HK Grotesk Light"/>
                </a:rPr>
                <a:t>devel</a:t>
              </a:r>
              <a:r>
                <a:rPr lang="en-US" sz="2943" strike="noStrike" u="none">
                  <a:solidFill>
                    <a:srgbClr val="FFFFFF"/>
                  </a:solidFill>
                  <a:latin typeface="HK Grotesk Light"/>
                  <a:ea typeface="HK Grotesk Light"/>
                  <a:cs typeface="HK Grotesk Light"/>
                  <a:sym typeface="HK Grotesk Light"/>
                </a:rPr>
                <a:t>o</a:t>
              </a:r>
              <a:r>
                <a:rPr lang="en-US" sz="2943" strike="noStrike" u="none">
                  <a:solidFill>
                    <a:srgbClr val="FFFFFF"/>
                  </a:solidFill>
                  <a:latin typeface="HK Grotesk Light"/>
                  <a:ea typeface="HK Grotesk Light"/>
                  <a:cs typeface="HK Grotesk Light"/>
                  <a:sym typeface="HK Grotesk Light"/>
                </a:rPr>
                <a:t>pmen</a:t>
              </a:r>
              <a:r>
                <a:rPr lang="en-US" sz="2943" strike="noStrike" u="none">
                  <a:solidFill>
                    <a:srgbClr val="FFFFFF"/>
                  </a:solidFill>
                  <a:latin typeface="HK Grotesk Light"/>
                  <a:ea typeface="HK Grotesk Light"/>
                  <a:cs typeface="HK Grotesk Light"/>
                  <a:sym typeface="HK Grotesk Light"/>
                </a:rPr>
                <a:t>t</a:t>
              </a:r>
              <a:r>
                <a:rPr lang="en-US" sz="2943" strike="noStrike" u="none">
                  <a:solidFill>
                    <a:srgbClr val="FFFFFF"/>
                  </a:solidFill>
                  <a:latin typeface="HK Grotesk Light"/>
                  <a:ea typeface="HK Grotesk Light"/>
                  <a:cs typeface="HK Grotesk Light"/>
                  <a:sym typeface="HK Grotesk Light"/>
                </a:rPr>
                <a:t> pr</a:t>
              </a:r>
              <a:r>
                <a:rPr lang="en-US" sz="2943" strike="noStrike" u="none">
                  <a:solidFill>
                    <a:srgbClr val="FFFFFF"/>
                  </a:solidFill>
                  <a:latin typeface="HK Grotesk Light"/>
                  <a:ea typeface="HK Grotesk Light"/>
                  <a:cs typeface="HK Grotesk Light"/>
                  <a:sym typeface="HK Grotesk Light"/>
                </a:rPr>
                <a:t>o</a:t>
              </a:r>
              <a:r>
                <a:rPr lang="en-US" sz="2943" strike="noStrike" u="none">
                  <a:solidFill>
                    <a:srgbClr val="FFFFFF"/>
                  </a:solidFill>
                  <a:latin typeface="HK Grotesk Light"/>
                  <a:ea typeface="HK Grotesk Light"/>
                  <a:cs typeface="HK Grotesk Light"/>
                  <a:sym typeface="HK Grotesk Light"/>
                </a:rPr>
                <a:t>gramm</a:t>
              </a:r>
              <a:r>
                <a:rPr lang="en-US" sz="2943" strike="noStrike" u="none">
                  <a:solidFill>
                    <a:srgbClr val="FFFFFF"/>
                  </a:solidFill>
                  <a:latin typeface="HK Grotesk Light"/>
                  <a:ea typeface="HK Grotesk Light"/>
                  <a:cs typeface="HK Grotesk Light"/>
                  <a:sym typeface="HK Grotesk Light"/>
                </a:rPr>
                <a:t>ing critical to </a:t>
              </a:r>
              <a:r>
                <a:rPr lang="en-US" sz="2943" strike="noStrike" u="none">
                  <a:solidFill>
                    <a:srgbClr val="FFFFFF"/>
                  </a:solidFill>
                  <a:latin typeface="HK Grotesk Light"/>
                  <a:ea typeface="HK Grotesk Light"/>
                  <a:cs typeface="HK Grotesk Light"/>
                  <a:sym typeface="HK Grotesk Light"/>
                </a:rPr>
                <a:t>busi</a:t>
              </a:r>
              <a:r>
                <a:rPr lang="en-US" sz="2943" strike="noStrike" u="none">
                  <a:solidFill>
                    <a:srgbClr val="FFFFFF"/>
                  </a:solidFill>
                  <a:latin typeface="HK Grotesk Light"/>
                  <a:ea typeface="HK Grotesk Light"/>
                  <a:cs typeface="HK Grotesk Light"/>
                  <a:sym typeface="HK Grotesk Light"/>
                </a:rPr>
                <a:t>n</a:t>
              </a:r>
              <a:r>
                <a:rPr lang="en-US" sz="2943" strike="noStrike" u="none">
                  <a:solidFill>
                    <a:srgbClr val="FFFFFF"/>
                  </a:solidFill>
                  <a:latin typeface="HK Grotesk Light"/>
                  <a:ea typeface="HK Grotesk Light"/>
                  <a:cs typeface="HK Grotesk Light"/>
                  <a:sym typeface="HK Grotesk Light"/>
                </a:rPr>
                <a:t>ess opera</a:t>
              </a:r>
              <a:r>
                <a:rPr lang="en-US" sz="2943" strike="noStrike" u="none">
                  <a:solidFill>
                    <a:srgbClr val="FFFFFF"/>
                  </a:solidFill>
                  <a:latin typeface="HK Grotesk Light"/>
                  <a:ea typeface="HK Grotesk Light"/>
                  <a:cs typeface="HK Grotesk Light"/>
                  <a:sym typeface="HK Grotesk Light"/>
                </a:rPr>
                <a:t>t</a:t>
              </a:r>
              <a:r>
                <a:rPr lang="en-US" sz="2943" strike="noStrike" u="none">
                  <a:solidFill>
                    <a:srgbClr val="FFFFFF"/>
                  </a:solidFill>
                  <a:latin typeface="HK Grotesk Light"/>
                  <a:ea typeface="HK Grotesk Light"/>
                  <a:cs typeface="HK Grotesk Light"/>
                  <a:sym typeface="HK Grotesk Light"/>
                </a:rPr>
                <a:t>ions</a:t>
              </a:r>
              <a:r>
                <a:rPr lang="en-US" sz="2943" strike="noStrike" u="none">
                  <a:solidFill>
                    <a:srgbClr val="FFFFFF"/>
                  </a:solidFill>
                  <a:latin typeface="HK Grotesk Light"/>
                  <a:ea typeface="HK Grotesk Light"/>
                  <a:cs typeface="HK Grotesk Light"/>
                  <a:sym typeface="HK Grotesk Light"/>
                </a:rPr>
                <a:t>, </a:t>
              </a:r>
              <a:r>
                <a:rPr lang="en-US" sz="2943" strike="noStrike" u="none">
                  <a:solidFill>
                    <a:srgbClr val="FFFFFF"/>
                  </a:solidFill>
                  <a:latin typeface="HK Grotesk Light"/>
                  <a:ea typeface="HK Grotesk Light"/>
                  <a:cs typeface="HK Grotesk Light"/>
                  <a:sym typeface="HK Grotesk Light"/>
                </a:rPr>
                <a:t>with sta</a:t>
              </a:r>
              <a:r>
                <a:rPr lang="en-US" sz="2943" strike="noStrike" u="none">
                  <a:solidFill>
                    <a:srgbClr val="FFFFFF"/>
                  </a:solidFill>
                  <a:latin typeface="HK Grotesk Light"/>
                  <a:ea typeface="HK Grotesk Light"/>
                  <a:cs typeface="HK Grotesk Light"/>
                  <a:sym typeface="HK Grotesk Light"/>
                </a:rPr>
                <a:t>f</a:t>
              </a:r>
              <a:r>
                <a:rPr lang="en-US" sz="2943" strike="noStrike" u="none">
                  <a:solidFill>
                    <a:srgbClr val="FFFFFF"/>
                  </a:solidFill>
                  <a:latin typeface="HK Grotesk Light"/>
                  <a:ea typeface="HK Grotesk Light"/>
                  <a:cs typeface="HK Grotesk Light"/>
                  <a:sym typeface="HK Grotesk Light"/>
                </a:rPr>
                <a:t>fing </a:t>
              </a:r>
              <a:r>
                <a:rPr lang="en-US" sz="2943" strike="noStrike" u="none">
                  <a:solidFill>
                    <a:srgbClr val="FFFFFF"/>
                  </a:solidFill>
                  <a:latin typeface="HK Grotesk Light"/>
                  <a:ea typeface="HK Grotesk Light"/>
                  <a:cs typeface="HK Grotesk Light"/>
                  <a:sym typeface="HK Grotesk Light"/>
                </a:rPr>
                <a:t>le</a:t>
              </a:r>
              <a:r>
                <a:rPr lang="en-US" sz="2943" strike="noStrike" u="none">
                  <a:solidFill>
                    <a:srgbClr val="FFFFFF"/>
                  </a:solidFill>
                  <a:latin typeface="HK Grotesk Light"/>
                  <a:ea typeface="HK Grotesk Light"/>
                  <a:cs typeface="HK Grotesk Light"/>
                  <a:sym typeface="HK Grotesk Light"/>
                </a:rPr>
                <a:t>v</a:t>
              </a:r>
              <a:r>
                <a:rPr lang="en-US" sz="2943" strike="noStrike" u="none">
                  <a:solidFill>
                    <a:srgbClr val="FFFFFF"/>
                  </a:solidFill>
                  <a:latin typeface="HK Grotesk Light"/>
                  <a:ea typeface="HK Grotesk Light"/>
                  <a:cs typeface="HK Grotesk Light"/>
                  <a:sym typeface="HK Grotesk Light"/>
                </a:rPr>
                <a:t>e</a:t>
              </a:r>
              <a:r>
                <a:rPr lang="en-US" sz="2943" strike="noStrike" u="none">
                  <a:solidFill>
                    <a:srgbClr val="FFFFFF"/>
                  </a:solidFill>
                  <a:latin typeface="HK Grotesk Light"/>
                  <a:ea typeface="HK Grotesk Light"/>
                  <a:cs typeface="HK Grotesk Light"/>
                  <a:sym typeface="HK Grotesk Light"/>
                </a:rPr>
                <a:t>l</a:t>
              </a:r>
              <a:r>
                <a:rPr lang="en-US" sz="2943" strike="noStrike" u="none">
                  <a:solidFill>
                    <a:srgbClr val="FFFFFF"/>
                  </a:solidFill>
                  <a:latin typeface="HK Grotesk Light"/>
                  <a:ea typeface="HK Grotesk Light"/>
                  <a:cs typeface="HK Grotesk Light"/>
                  <a:sym typeface="HK Grotesk Light"/>
                </a:rPr>
                <a:t>s ade</a:t>
              </a:r>
              <a:r>
                <a:rPr lang="en-US" sz="2943" strike="noStrike" u="none">
                  <a:solidFill>
                    <a:srgbClr val="FFFFFF"/>
                  </a:solidFill>
                  <a:latin typeface="HK Grotesk Light"/>
                  <a:ea typeface="HK Grotesk Light"/>
                  <a:cs typeface="HK Grotesk Light"/>
                  <a:sym typeface="HK Grotesk Light"/>
                </a:rPr>
                <a:t>quat</a:t>
              </a:r>
              <a:r>
                <a:rPr lang="en-US" sz="2943" strike="noStrike" u="none">
                  <a:solidFill>
                    <a:srgbClr val="FFFFFF"/>
                  </a:solidFill>
                  <a:latin typeface="HK Grotesk Light"/>
                  <a:ea typeface="HK Grotesk Light"/>
                  <a:cs typeface="HK Grotesk Light"/>
                  <a:sym typeface="HK Grotesk Light"/>
                </a:rPr>
                <a:t>e to s</a:t>
              </a:r>
              <a:r>
                <a:rPr lang="en-US" sz="2943" strike="noStrike" u="none">
                  <a:solidFill>
                    <a:srgbClr val="FFFFFF"/>
                  </a:solidFill>
                  <a:latin typeface="HK Grotesk Light"/>
                  <a:ea typeface="HK Grotesk Light"/>
                  <a:cs typeface="HK Grotesk Light"/>
                  <a:sym typeface="HK Grotesk Light"/>
                </a:rPr>
                <a:t>erve 100+ </a:t>
              </a:r>
              <a:r>
                <a:rPr lang="en-US" sz="2943" strike="noStrike" u="none">
                  <a:solidFill>
                    <a:srgbClr val="FFFFFF"/>
                  </a:solidFill>
                  <a:latin typeface="HK Grotesk Light"/>
                  <a:ea typeface="HK Grotesk Light"/>
                  <a:cs typeface="HK Grotesk Light"/>
                  <a:sym typeface="HK Grotesk Light"/>
                </a:rPr>
                <a:t>p</a:t>
              </a:r>
              <a:r>
                <a:rPr lang="en-US" sz="2943" strike="noStrike" u="none">
                  <a:solidFill>
                    <a:srgbClr val="FFFFFF"/>
                  </a:solidFill>
                  <a:latin typeface="HK Grotesk Light"/>
                  <a:ea typeface="HK Grotesk Light"/>
                  <a:cs typeface="HK Grotesk Light"/>
                  <a:sym typeface="HK Grotesk Light"/>
                </a:rPr>
                <a:t>r</a:t>
              </a:r>
              <a:r>
                <a:rPr lang="en-US" sz="2943" strike="noStrike" u="none">
                  <a:solidFill>
                    <a:srgbClr val="FFFFFF"/>
                  </a:solidFill>
                  <a:latin typeface="HK Grotesk Light"/>
                  <a:ea typeface="HK Grotesk Light"/>
                  <a:cs typeface="HK Grotesk Light"/>
                  <a:sym typeface="HK Grotesk Light"/>
                </a:rPr>
                <a:t>o</a:t>
              </a:r>
              <a:r>
                <a:rPr lang="en-US" sz="2943" strike="noStrike" u="none">
                  <a:solidFill>
                    <a:srgbClr val="FFFFFF"/>
                  </a:solidFill>
                  <a:latin typeface="HK Grotesk Light"/>
                  <a:ea typeface="HK Grotesk Light"/>
                  <a:cs typeface="HK Grotesk Light"/>
                  <a:sym typeface="HK Grotesk Light"/>
                </a:rPr>
                <a:t>g</a:t>
              </a:r>
              <a:r>
                <a:rPr lang="en-US" sz="2943" strike="noStrike" u="none">
                  <a:solidFill>
                    <a:srgbClr val="FFFFFF"/>
                  </a:solidFill>
                  <a:latin typeface="HK Grotesk Light"/>
                  <a:ea typeface="HK Grotesk Light"/>
                  <a:cs typeface="HK Grotesk Light"/>
                  <a:sym typeface="HK Grotesk Light"/>
                </a:rPr>
                <a:t>r</a:t>
              </a:r>
              <a:r>
                <a:rPr lang="en-US" sz="2943" strike="noStrike" u="none">
                  <a:solidFill>
                    <a:srgbClr val="FFFFFF"/>
                  </a:solidFill>
                  <a:latin typeface="HK Grotesk Light"/>
                  <a:ea typeface="HK Grotesk Light"/>
                  <a:cs typeface="HK Grotesk Light"/>
                  <a:sym typeface="HK Grotesk Light"/>
                </a:rPr>
                <a:t>am</a:t>
              </a:r>
              <a:r>
                <a:rPr lang="en-US" sz="2943" strike="noStrike" u="none">
                  <a:solidFill>
                    <a:srgbClr val="FFFFFF"/>
                  </a:solidFill>
                  <a:latin typeface="HK Grotesk Light"/>
                  <a:ea typeface="HK Grotesk Light"/>
                  <a:cs typeface="HK Grotesk Light"/>
                  <a:sym typeface="HK Grotesk Light"/>
                </a:rPr>
                <a:t> part</a:t>
              </a:r>
              <a:r>
                <a:rPr lang="en-US" sz="2943" strike="noStrike" u="none">
                  <a:solidFill>
                    <a:srgbClr val="FFFFFF"/>
                  </a:solidFill>
                  <a:latin typeface="HK Grotesk Light"/>
                  <a:ea typeface="HK Grotesk Light"/>
                  <a:cs typeface="HK Grotesk Light"/>
                  <a:sym typeface="HK Grotesk Light"/>
                </a:rPr>
                <a:t>icip</a:t>
              </a:r>
              <a:r>
                <a:rPr lang="en-US" sz="2943" strike="noStrike" u="none">
                  <a:solidFill>
                    <a:srgbClr val="FFFFFF"/>
                  </a:solidFill>
                  <a:latin typeface="HK Grotesk Light"/>
                  <a:ea typeface="HK Grotesk Light"/>
                  <a:cs typeface="HK Grotesk Light"/>
                  <a:sym typeface="HK Grotesk Light"/>
                </a:rPr>
                <a:t>an</a:t>
              </a:r>
              <a:r>
                <a:rPr lang="en-US" sz="2943" strike="noStrike" u="none">
                  <a:solidFill>
                    <a:srgbClr val="FFFFFF"/>
                  </a:solidFill>
                  <a:latin typeface="HK Grotesk Light"/>
                  <a:ea typeface="HK Grotesk Light"/>
                  <a:cs typeface="HK Grotesk Light"/>
                  <a:sym typeface="HK Grotesk Light"/>
                </a:rPr>
                <a:t>ts</a:t>
              </a:r>
              <a:r>
                <a:rPr lang="en-US" sz="2943" strike="noStrike" u="none">
                  <a:solidFill>
                    <a:srgbClr val="FFFFFF"/>
                  </a:solidFill>
                  <a:latin typeface="HK Grotesk Light"/>
                  <a:ea typeface="HK Grotesk Light"/>
                  <a:cs typeface="HK Grotesk Light"/>
                  <a:sym typeface="HK Grotesk Light"/>
                </a:rPr>
                <a:t> an</a:t>
              </a:r>
              <a:r>
                <a:rPr lang="en-US" sz="2943" strike="noStrike" u="none">
                  <a:solidFill>
                    <a:srgbClr val="FFFFFF"/>
                  </a:solidFill>
                  <a:latin typeface="HK Grotesk Light"/>
                  <a:ea typeface="HK Grotesk Light"/>
                  <a:cs typeface="HK Grotesk Light"/>
                  <a:sym typeface="HK Grotesk Light"/>
                </a:rPr>
                <a:t>nually wh</a:t>
              </a:r>
              <a:r>
                <a:rPr lang="en-US" sz="2943" strike="noStrike" u="none">
                  <a:solidFill>
                    <a:srgbClr val="FFFFFF"/>
                  </a:solidFill>
                  <a:latin typeface="HK Grotesk Light"/>
                  <a:ea typeface="HK Grotesk Light"/>
                  <a:cs typeface="HK Grotesk Light"/>
                  <a:sym typeface="HK Grotesk Light"/>
                </a:rPr>
                <a:t>i</a:t>
              </a:r>
              <a:r>
                <a:rPr lang="en-US" sz="2943" strike="noStrike" u="none">
                  <a:solidFill>
                    <a:srgbClr val="FFFFFF"/>
                  </a:solidFill>
                  <a:latin typeface="HK Grotesk Light"/>
                  <a:ea typeface="HK Grotesk Light"/>
                  <a:cs typeface="HK Grotesk Light"/>
                  <a:sym typeface="HK Grotesk Light"/>
                </a:rPr>
                <a:t>le</a:t>
              </a:r>
              <a:r>
                <a:rPr lang="en-US" sz="2943" strike="noStrike" u="none">
                  <a:solidFill>
                    <a:srgbClr val="FFFFFF"/>
                  </a:solidFill>
                  <a:latin typeface="HK Grotesk Light"/>
                  <a:ea typeface="HK Grotesk Light"/>
                  <a:cs typeface="HK Grotesk Light"/>
                  <a:sym typeface="HK Grotesk Light"/>
                </a:rPr>
                <a:t> e</a:t>
              </a:r>
              <a:r>
                <a:rPr lang="en-US" sz="2943" strike="noStrike" u="none">
                  <a:solidFill>
                    <a:srgbClr val="FFFFFF"/>
                  </a:solidFill>
                  <a:latin typeface="HK Grotesk Light"/>
                  <a:ea typeface="HK Grotesk Light"/>
                  <a:cs typeface="HK Grotesk Light"/>
                  <a:sym typeface="HK Grotesk Light"/>
                </a:rPr>
                <a:t>xec</a:t>
              </a:r>
              <a:r>
                <a:rPr lang="en-US" sz="2943" strike="noStrike" u="none">
                  <a:solidFill>
                    <a:srgbClr val="FFFFFF"/>
                  </a:solidFill>
                  <a:latin typeface="HK Grotesk Light"/>
                  <a:ea typeface="HK Grotesk Light"/>
                  <a:cs typeface="HK Grotesk Light"/>
                  <a:sym typeface="HK Grotesk Light"/>
                </a:rPr>
                <a:t>u</a:t>
              </a:r>
              <a:r>
                <a:rPr lang="en-US" sz="2943" strike="noStrike" u="none">
                  <a:solidFill>
                    <a:srgbClr val="FFFFFF"/>
                  </a:solidFill>
                  <a:latin typeface="HK Grotesk Light"/>
                  <a:ea typeface="HK Grotesk Light"/>
                  <a:cs typeface="HK Grotesk Light"/>
                  <a:sym typeface="HK Grotesk Light"/>
                </a:rPr>
                <a:t>t</a:t>
              </a:r>
              <a:r>
                <a:rPr lang="en-US" sz="2943" strike="noStrike" u="none">
                  <a:solidFill>
                    <a:srgbClr val="FFFFFF"/>
                  </a:solidFill>
                  <a:latin typeface="HK Grotesk Light"/>
                  <a:ea typeface="HK Grotesk Light"/>
                  <a:cs typeface="HK Grotesk Light"/>
                  <a:sym typeface="HK Grotesk Light"/>
                </a:rPr>
                <a:t>ing </a:t>
              </a:r>
              <a:r>
                <a:rPr lang="en-US" sz="2943" strike="noStrike" u="none">
                  <a:solidFill>
                    <a:srgbClr val="FFFFFF"/>
                  </a:solidFill>
                  <a:latin typeface="HK Grotesk Light"/>
                  <a:ea typeface="HK Grotesk Light"/>
                  <a:cs typeface="HK Grotesk Light"/>
                  <a:sym typeface="HK Grotesk Light"/>
                </a:rPr>
                <a:t>c</a:t>
              </a:r>
              <a:r>
                <a:rPr lang="en-US" sz="2943" strike="noStrike" u="none">
                  <a:solidFill>
                    <a:srgbClr val="FFFFFF"/>
                  </a:solidFill>
                  <a:latin typeface="HK Grotesk Light"/>
                  <a:ea typeface="HK Grotesk Light"/>
                  <a:cs typeface="HK Grotesk Light"/>
                  <a:sym typeface="HK Grotesk Light"/>
                </a:rPr>
                <a:t>o</a:t>
              </a:r>
              <a:r>
                <a:rPr lang="en-US" sz="2943" strike="noStrike" u="none">
                  <a:solidFill>
                    <a:srgbClr val="FFFFFF"/>
                  </a:solidFill>
                  <a:latin typeface="HK Grotesk Light"/>
                  <a:ea typeface="HK Grotesk Light"/>
                  <a:cs typeface="HK Grotesk Light"/>
                  <a:sym typeface="HK Grotesk Light"/>
                </a:rPr>
                <a:t>mm</a:t>
              </a:r>
              <a:r>
                <a:rPr lang="en-US" sz="2943" strike="noStrike" u="none">
                  <a:solidFill>
                    <a:srgbClr val="FFFFFF"/>
                  </a:solidFill>
                  <a:latin typeface="HK Grotesk Light"/>
                  <a:ea typeface="HK Grotesk Light"/>
                  <a:cs typeface="HK Grotesk Light"/>
                  <a:sym typeface="HK Grotesk Light"/>
                </a:rPr>
                <a:t>er</a:t>
              </a:r>
              <a:r>
                <a:rPr lang="en-US" sz="2943" strike="noStrike" u="none">
                  <a:solidFill>
                    <a:srgbClr val="FFFFFF"/>
                  </a:solidFill>
                  <a:latin typeface="HK Grotesk Light"/>
                  <a:ea typeface="HK Grotesk Light"/>
                  <a:cs typeface="HK Grotesk Light"/>
                  <a:sym typeface="HK Grotesk Light"/>
                </a:rPr>
                <a:t>c</a:t>
              </a:r>
              <a:r>
                <a:rPr lang="en-US" sz="2943" strike="noStrike" u="none">
                  <a:solidFill>
                    <a:srgbClr val="FFFFFF"/>
                  </a:solidFill>
                  <a:latin typeface="HK Grotesk Light"/>
                  <a:ea typeface="HK Grotesk Light"/>
                  <a:cs typeface="HK Grotesk Light"/>
                  <a:sym typeface="HK Grotesk Light"/>
                </a:rPr>
                <a:t>ial </a:t>
              </a:r>
              <a:r>
                <a:rPr lang="en-US" sz="2943" strike="noStrike" u="none">
                  <a:solidFill>
                    <a:srgbClr val="FFFFFF"/>
                  </a:solidFill>
                  <a:latin typeface="HK Grotesk Light"/>
                  <a:ea typeface="HK Grotesk Light"/>
                  <a:cs typeface="HK Grotesk Light"/>
                  <a:sym typeface="HK Grotesk Light"/>
                </a:rPr>
                <a:t>manu</a:t>
              </a:r>
              <a:r>
                <a:rPr lang="en-US" sz="2943" strike="noStrike" u="none">
                  <a:solidFill>
                    <a:srgbClr val="FFFFFF"/>
                  </a:solidFill>
                  <a:latin typeface="HK Grotesk Light"/>
                  <a:ea typeface="HK Grotesk Light"/>
                  <a:cs typeface="HK Grotesk Light"/>
                  <a:sym typeface="HK Grotesk Light"/>
                </a:rPr>
                <a:t>f</a:t>
              </a:r>
              <a:r>
                <a:rPr lang="en-US" sz="2943" strike="noStrike" u="none">
                  <a:solidFill>
                    <a:srgbClr val="FFFFFF"/>
                  </a:solidFill>
                  <a:latin typeface="HK Grotesk Light"/>
                  <a:ea typeface="HK Grotesk Light"/>
                  <a:cs typeface="HK Grotesk Light"/>
                  <a:sym typeface="HK Grotesk Light"/>
                </a:rPr>
                <a:t>a</a:t>
              </a:r>
              <a:r>
                <a:rPr lang="en-US" sz="2943" strike="noStrike" u="none">
                  <a:solidFill>
                    <a:srgbClr val="FFFFFF"/>
                  </a:solidFill>
                  <a:latin typeface="HK Grotesk Light"/>
                  <a:ea typeface="HK Grotesk Light"/>
                  <a:cs typeface="HK Grotesk Light"/>
                  <a:sym typeface="HK Grotesk Light"/>
                </a:rPr>
                <a:t>ct</a:t>
              </a:r>
              <a:r>
                <a:rPr lang="en-US" sz="2943" strike="noStrike" u="none">
                  <a:solidFill>
                    <a:srgbClr val="FFFFFF"/>
                  </a:solidFill>
                  <a:latin typeface="HK Grotesk Light"/>
                  <a:ea typeface="HK Grotesk Light"/>
                  <a:cs typeface="HK Grotesk Light"/>
                  <a:sym typeface="HK Grotesk Light"/>
                </a:rPr>
                <a:t>ur</a:t>
              </a:r>
              <a:r>
                <a:rPr lang="en-US" sz="2943" strike="noStrike" u="none">
                  <a:solidFill>
                    <a:srgbClr val="FFFFFF"/>
                  </a:solidFill>
                  <a:latin typeface="HK Grotesk Light"/>
                  <a:ea typeface="HK Grotesk Light"/>
                  <a:cs typeface="HK Grotesk Light"/>
                  <a:sym typeface="HK Grotesk Light"/>
                </a:rPr>
                <a:t>in</a:t>
              </a:r>
              <a:r>
                <a:rPr lang="en-US" sz="2943" strike="noStrike" u="none">
                  <a:solidFill>
                    <a:srgbClr val="FFFFFF"/>
                  </a:solidFill>
                  <a:latin typeface="HK Grotesk Light"/>
                  <a:ea typeface="HK Grotesk Light"/>
                  <a:cs typeface="HK Grotesk Light"/>
                  <a:sym typeface="HK Grotesk Light"/>
                </a:rPr>
                <a:t>g</a:t>
              </a:r>
              <a:r>
                <a:rPr lang="en-US" sz="2943" strike="noStrike" u="none">
                  <a:solidFill>
                    <a:srgbClr val="FFFFFF"/>
                  </a:solidFill>
                  <a:latin typeface="HK Grotesk Light"/>
                  <a:ea typeface="HK Grotesk Light"/>
                  <a:cs typeface="HK Grotesk Light"/>
                  <a:sym typeface="HK Grotesk Light"/>
                </a:rPr>
                <a:t> </a:t>
              </a:r>
              <a:r>
                <a:rPr lang="en-US" sz="2943" strike="noStrike" u="none">
                  <a:solidFill>
                    <a:srgbClr val="FFFFFF"/>
                  </a:solidFill>
                  <a:latin typeface="HK Grotesk Light"/>
                  <a:ea typeface="HK Grotesk Light"/>
                  <a:cs typeface="HK Grotesk Light"/>
                  <a:sym typeface="HK Grotesk Light"/>
                </a:rPr>
                <a:t>co</a:t>
              </a:r>
              <a:r>
                <a:rPr lang="en-US" sz="2943" strike="noStrike" u="none">
                  <a:solidFill>
                    <a:srgbClr val="FFFFFF"/>
                  </a:solidFill>
                  <a:latin typeface="HK Grotesk Light"/>
                  <a:ea typeface="HK Grotesk Light"/>
                  <a:cs typeface="HK Grotesk Light"/>
                  <a:sym typeface="HK Grotesk Light"/>
                </a:rPr>
                <a:t>nt</a:t>
              </a:r>
              <a:r>
                <a:rPr lang="en-US" sz="2943" strike="noStrike" u="none">
                  <a:solidFill>
                    <a:srgbClr val="FFFFFF"/>
                  </a:solidFill>
                  <a:latin typeface="HK Grotesk Light"/>
                  <a:ea typeface="HK Grotesk Light"/>
                  <a:cs typeface="HK Grotesk Light"/>
                  <a:sym typeface="HK Grotesk Light"/>
                </a:rPr>
                <a:t>r</a:t>
              </a:r>
              <a:r>
                <a:rPr lang="en-US" sz="2943" strike="noStrike" u="none">
                  <a:solidFill>
                    <a:srgbClr val="FFFFFF"/>
                  </a:solidFill>
                  <a:latin typeface="HK Grotesk Light"/>
                  <a:ea typeface="HK Grotesk Light"/>
                  <a:cs typeface="HK Grotesk Light"/>
                  <a:sym typeface="HK Grotesk Light"/>
                </a:rPr>
                <a:t>a</a:t>
              </a:r>
              <a:r>
                <a:rPr lang="en-US" sz="2943" strike="noStrike" u="none">
                  <a:solidFill>
                    <a:srgbClr val="FFFFFF"/>
                  </a:solidFill>
                  <a:latin typeface="HK Grotesk Light"/>
                  <a:ea typeface="HK Grotesk Light"/>
                  <a:cs typeface="HK Grotesk Light"/>
                  <a:sym typeface="HK Grotesk Light"/>
                </a:rPr>
                <a:t>c</a:t>
              </a:r>
              <a:r>
                <a:rPr lang="en-US" sz="2943" strike="noStrike" u="none">
                  <a:solidFill>
                    <a:srgbClr val="FFFFFF"/>
                  </a:solidFill>
                  <a:latin typeface="HK Grotesk Light"/>
                  <a:ea typeface="HK Grotesk Light"/>
                  <a:cs typeface="HK Grotesk Light"/>
                  <a:sym typeface="HK Grotesk Light"/>
                </a:rPr>
                <a:t>t</a:t>
              </a:r>
              <a:r>
                <a:rPr lang="en-US" sz="2943" strike="noStrike" u="none">
                  <a:solidFill>
                    <a:srgbClr val="FFFFFF"/>
                  </a:solidFill>
                  <a:latin typeface="HK Grotesk Light"/>
                  <a:ea typeface="HK Grotesk Light"/>
                  <a:cs typeface="HK Grotesk Light"/>
                  <a:sym typeface="HK Grotesk Light"/>
                </a:rPr>
                <a:t>s</a:t>
              </a:r>
              <a:r>
                <a:rPr lang="en-US" sz="2943" strike="noStrike" u="none">
                  <a:solidFill>
                    <a:srgbClr val="FFFFFF"/>
                  </a:solidFill>
                  <a:latin typeface="HK Grotesk Light"/>
                  <a:ea typeface="HK Grotesk Light"/>
                  <a:cs typeface="HK Grotesk Light"/>
                  <a:sym typeface="HK Grotesk Light"/>
                </a:rPr>
                <a:t>.</a:t>
              </a:r>
            </a:p>
          </p:txBody>
        </p:sp>
      </p:grpSp>
      <p:grpSp>
        <p:nvGrpSpPr>
          <p:cNvPr name="Group 12" id="12"/>
          <p:cNvGrpSpPr/>
          <p:nvPr/>
        </p:nvGrpSpPr>
        <p:grpSpPr>
          <a:xfrm rot="0">
            <a:off x="12172950" y="5143500"/>
            <a:ext cx="5448300" cy="4191807"/>
            <a:chOff x="0" y="0"/>
            <a:chExt cx="7264400" cy="5589076"/>
          </a:xfrm>
        </p:grpSpPr>
        <p:sp>
          <p:nvSpPr>
            <p:cNvPr name="TextBox 13" id="13"/>
            <p:cNvSpPr txBox="true"/>
            <p:nvPr/>
          </p:nvSpPr>
          <p:spPr>
            <a:xfrm rot="0">
              <a:off x="0" y="-9525"/>
              <a:ext cx="7264400" cy="619125"/>
            </a:xfrm>
            <a:prstGeom prst="rect">
              <a:avLst/>
            </a:prstGeom>
          </p:spPr>
          <p:txBody>
            <a:bodyPr anchor="t" rtlCol="false" tIns="0" lIns="0" bIns="0" rIns="0">
              <a:spAutoFit/>
            </a:bodyPr>
            <a:lstStyle/>
            <a:p>
              <a:pPr algn="l" marL="0" indent="0" lvl="0">
                <a:lnSpc>
                  <a:spcPts val="3600"/>
                </a:lnSpc>
                <a:spcBef>
                  <a:spcPct val="0"/>
                </a:spcBef>
              </a:pPr>
              <a:r>
                <a:rPr lang="en-US" b="true" sz="3000">
                  <a:solidFill>
                    <a:srgbClr val="FFFFFF"/>
                  </a:solidFill>
                  <a:latin typeface="HK Grotesk Bold"/>
                  <a:ea typeface="HK Grotesk Bold"/>
                  <a:cs typeface="HK Grotesk Bold"/>
                  <a:sym typeface="HK Grotesk Bold"/>
                </a:rPr>
                <a:t>O</a:t>
              </a:r>
              <a:r>
                <a:rPr lang="en-US" b="true" sz="3000" strike="noStrike" u="none">
                  <a:solidFill>
                    <a:srgbClr val="FFFFFF"/>
                  </a:solidFill>
                  <a:latin typeface="HK Grotesk Bold"/>
                  <a:ea typeface="HK Grotesk Bold"/>
                  <a:cs typeface="HK Grotesk Bold"/>
                  <a:sym typeface="HK Grotesk Bold"/>
                </a:rPr>
                <a:t>p</a:t>
              </a:r>
              <a:r>
                <a:rPr lang="en-US" b="true" sz="3000" strike="noStrike" u="none">
                  <a:solidFill>
                    <a:srgbClr val="FFFFFF"/>
                  </a:solidFill>
                  <a:latin typeface="HK Grotesk Bold"/>
                  <a:ea typeface="HK Grotesk Bold"/>
                  <a:cs typeface="HK Grotesk Bold"/>
                  <a:sym typeface="HK Grotesk Bold"/>
                </a:rPr>
                <a:t>er</a:t>
              </a:r>
              <a:r>
                <a:rPr lang="en-US" b="true" sz="3000" strike="noStrike" u="none">
                  <a:solidFill>
                    <a:srgbClr val="FFFFFF"/>
                  </a:solidFill>
                  <a:latin typeface="HK Grotesk Bold"/>
                  <a:ea typeface="HK Grotesk Bold"/>
                  <a:cs typeface="HK Grotesk Bold"/>
                  <a:sym typeface="HK Grotesk Bold"/>
                </a:rPr>
                <a:t>ation</a:t>
              </a:r>
              <a:r>
                <a:rPr lang="en-US" b="true" sz="3000" strike="noStrike" u="none">
                  <a:solidFill>
                    <a:srgbClr val="FFFFFF"/>
                  </a:solidFill>
                  <a:latin typeface="HK Grotesk Bold"/>
                  <a:ea typeface="HK Grotesk Bold"/>
                  <a:cs typeface="HK Grotesk Bold"/>
                  <a:sym typeface="HK Grotesk Bold"/>
                </a:rPr>
                <a:t>al Excellence</a:t>
              </a:r>
            </a:p>
          </p:txBody>
        </p:sp>
        <p:sp>
          <p:nvSpPr>
            <p:cNvPr name="TextBox 14" id="14"/>
            <p:cNvSpPr txBox="true"/>
            <p:nvPr/>
          </p:nvSpPr>
          <p:spPr>
            <a:xfrm rot="0">
              <a:off x="0" y="1066923"/>
              <a:ext cx="7264400" cy="4522152"/>
            </a:xfrm>
            <a:prstGeom prst="rect">
              <a:avLst/>
            </a:prstGeom>
          </p:spPr>
          <p:txBody>
            <a:bodyPr anchor="t" rtlCol="false" tIns="0" lIns="0" bIns="0" rIns="0">
              <a:spAutoFit/>
            </a:bodyPr>
            <a:lstStyle/>
            <a:p>
              <a:pPr algn="l" marL="0" indent="0" lvl="0">
                <a:lnSpc>
                  <a:spcPts val="3826"/>
                </a:lnSpc>
              </a:pPr>
              <a:r>
                <a:rPr lang="en-US" sz="2943">
                  <a:solidFill>
                    <a:srgbClr val="FFFFFF"/>
                  </a:solidFill>
                  <a:latin typeface="HK Grotesk Light"/>
                  <a:ea typeface="HK Grotesk Light"/>
                  <a:cs typeface="HK Grotesk Light"/>
                  <a:sym typeface="HK Grotesk Light"/>
                </a:rPr>
                <a:t>$4.3M</a:t>
              </a:r>
              <a:r>
                <a:rPr lang="en-US" sz="2943" strike="noStrike" u="none">
                  <a:solidFill>
                    <a:srgbClr val="FFFFFF"/>
                  </a:solidFill>
                  <a:latin typeface="HK Grotesk Light"/>
                  <a:ea typeface="HK Grotesk Light"/>
                  <a:cs typeface="HK Grotesk Light"/>
                  <a:sym typeface="HK Grotesk Light"/>
                </a:rPr>
                <a:t> </a:t>
              </a:r>
              <a:r>
                <a:rPr lang="en-US" sz="2943" strike="noStrike" u="none">
                  <a:solidFill>
                    <a:srgbClr val="FFFFFF"/>
                  </a:solidFill>
                  <a:latin typeface="HK Grotesk Light"/>
                  <a:ea typeface="HK Grotesk Light"/>
                  <a:cs typeface="HK Grotesk Light"/>
                  <a:sym typeface="HK Grotesk Light"/>
                </a:rPr>
                <a:t>tot</a:t>
              </a:r>
              <a:r>
                <a:rPr lang="en-US" sz="2943" strike="noStrike" u="none">
                  <a:solidFill>
                    <a:srgbClr val="FFFFFF"/>
                  </a:solidFill>
                  <a:latin typeface="HK Grotesk Light"/>
                  <a:ea typeface="HK Grotesk Light"/>
                  <a:cs typeface="HK Grotesk Light"/>
                  <a:sym typeface="HK Grotesk Light"/>
                </a:rPr>
                <a:t>al </a:t>
              </a:r>
              <a:r>
                <a:rPr lang="en-US" sz="2943" strike="noStrike" u="none">
                  <a:solidFill>
                    <a:srgbClr val="FFFFFF"/>
                  </a:solidFill>
                  <a:latin typeface="HK Grotesk Light"/>
                  <a:ea typeface="HK Grotesk Light"/>
                  <a:cs typeface="HK Grotesk Light"/>
                  <a:sym typeface="HK Grotesk Light"/>
                </a:rPr>
                <a:t>inv</a:t>
              </a:r>
              <a:r>
                <a:rPr lang="en-US" sz="2943" strike="noStrike" u="none">
                  <a:solidFill>
                    <a:srgbClr val="FFFFFF"/>
                  </a:solidFill>
                  <a:latin typeface="HK Grotesk Light"/>
                  <a:ea typeface="HK Grotesk Light"/>
                  <a:cs typeface="HK Grotesk Light"/>
                  <a:sym typeface="HK Grotesk Light"/>
                </a:rPr>
                <a:t>e</a:t>
              </a:r>
              <a:r>
                <a:rPr lang="en-US" sz="2943" strike="noStrike" u="none">
                  <a:solidFill>
                    <a:srgbClr val="FFFFFF"/>
                  </a:solidFill>
                  <a:latin typeface="HK Grotesk Light"/>
                  <a:ea typeface="HK Grotesk Light"/>
                  <a:cs typeface="HK Grotesk Light"/>
                  <a:sym typeface="HK Grotesk Light"/>
                </a:rPr>
                <a:t>s</a:t>
              </a:r>
              <a:r>
                <a:rPr lang="en-US" sz="2943" strike="noStrike" u="none">
                  <a:solidFill>
                    <a:srgbClr val="FFFFFF"/>
                  </a:solidFill>
                  <a:latin typeface="HK Grotesk Light"/>
                  <a:ea typeface="HK Grotesk Light"/>
                  <a:cs typeface="HK Grotesk Light"/>
                  <a:sym typeface="HK Grotesk Light"/>
                </a:rPr>
                <a:t>t</a:t>
              </a:r>
              <a:r>
                <a:rPr lang="en-US" sz="2943" strike="noStrike" u="none">
                  <a:solidFill>
                    <a:srgbClr val="FFFFFF"/>
                  </a:solidFill>
                  <a:latin typeface="HK Grotesk Light"/>
                  <a:ea typeface="HK Grotesk Light"/>
                  <a:cs typeface="HK Grotesk Light"/>
                  <a:sym typeface="HK Grotesk Light"/>
                </a:rPr>
                <a:t>m</a:t>
              </a:r>
              <a:r>
                <a:rPr lang="en-US" sz="2943" strike="noStrike" u="none">
                  <a:solidFill>
                    <a:srgbClr val="FFFFFF"/>
                  </a:solidFill>
                  <a:latin typeface="HK Grotesk Light"/>
                  <a:ea typeface="HK Grotesk Light"/>
                  <a:cs typeface="HK Grotesk Light"/>
                  <a:sym typeface="HK Grotesk Light"/>
                </a:rPr>
                <a:t>ent in</a:t>
              </a:r>
              <a:r>
                <a:rPr lang="en-US" sz="2943" strike="noStrike" u="none">
                  <a:solidFill>
                    <a:srgbClr val="FFFFFF"/>
                  </a:solidFill>
                  <a:latin typeface="HK Grotesk Light"/>
                  <a:ea typeface="HK Grotesk Light"/>
                  <a:cs typeface="HK Grotesk Light"/>
                  <a:sym typeface="HK Grotesk Light"/>
                </a:rPr>
                <a:t>clude</a:t>
              </a:r>
              <a:r>
                <a:rPr lang="en-US" sz="2943" strike="noStrike" u="none">
                  <a:solidFill>
                    <a:srgbClr val="FFFFFF"/>
                  </a:solidFill>
                  <a:latin typeface="HK Grotesk Light"/>
                  <a:ea typeface="HK Grotesk Light"/>
                  <a:cs typeface="HK Grotesk Light"/>
                  <a:sym typeface="HK Grotesk Light"/>
                </a:rPr>
                <a:t>s sa</a:t>
              </a:r>
              <a:r>
                <a:rPr lang="en-US" sz="2943" strike="noStrike" u="none">
                  <a:solidFill>
                    <a:srgbClr val="FFFFFF"/>
                  </a:solidFill>
                  <a:latin typeface="HK Grotesk Light"/>
                  <a:ea typeface="HK Grotesk Light"/>
                  <a:cs typeface="HK Grotesk Light"/>
                  <a:sym typeface="HK Grotesk Light"/>
                </a:rPr>
                <a:t>la</a:t>
              </a:r>
              <a:r>
                <a:rPr lang="en-US" sz="2943" strike="noStrike" u="none">
                  <a:solidFill>
                    <a:srgbClr val="FFFFFF"/>
                  </a:solidFill>
                  <a:latin typeface="HK Grotesk Light"/>
                  <a:ea typeface="HK Grotesk Light"/>
                  <a:cs typeface="HK Grotesk Light"/>
                  <a:sym typeface="HK Grotesk Light"/>
                </a:rPr>
                <a:t>rie</a:t>
              </a:r>
              <a:r>
                <a:rPr lang="en-US" sz="2943" strike="noStrike" u="none">
                  <a:solidFill>
                    <a:srgbClr val="FFFFFF"/>
                  </a:solidFill>
                  <a:latin typeface="HK Grotesk Light"/>
                  <a:ea typeface="HK Grotesk Light"/>
                  <a:cs typeface="HK Grotesk Light"/>
                  <a:sym typeface="HK Grotesk Light"/>
                </a:rPr>
                <a:t>s</a:t>
              </a:r>
              <a:r>
                <a:rPr lang="en-US" sz="2943" strike="noStrike" u="none">
                  <a:solidFill>
                    <a:srgbClr val="FFFFFF"/>
                  </a:solidFill>
                  <a:latin typeface="HK Grotesk Light"/>
                  <a:ea typeface="HK Grotesk Light"/>
                  <a:cs typeface="HK Grotesk Light"/>
                  <a:sym typeface="HK Grotesk Light"/>
                </a:rPr>
                <a:t> </a:t>
              </a:r>
              <a:r>
                <a:rPr lang="en-US" sz="2943" strike="noStrike" u="none">
                  <a:solidFill>
                    <a:srgbClr val="FFFFFF"/>
                  </a:solidFill>
                  <a:latin typeface="HK Grotesk Light"/>
                  <a:ea typeface="HK Grotesk Light"/>
                  <a:cs typeface="HK Grotesk Light"/>
                  <a:sym typeface="HK Grotesk Light"/>
                </a:rPr>
                <a:t>(</a:t>
              </a:r>
              <a:r>
                <a:rPr lang="en-US" sz="2943" strike="noStrike" u="none">
                  <a:solidFill>
                    <a:srgbClr val="FFFFFF"/>
                  </a:solidFill>
                  <a:latin typeface="HK Grotesk Light"/>
                  <a:ea typeface="HK Grotesk Light"/>
                  <a:cs typeface="HK Grotesk Light"/>
                  <a:sym typeface="HK Grotesk Light"/>
                </a:rPr>
                <a:t>$</a:t>
              </a:r>
              <a:r>
                <a:rPr lang="en-US" sz="2943" strike="noStrike" u="none">
                  <a:solidFill>
                    <a:srgbClr val="FFFFFF"/>
                  </a:solidFill>
                  <a:latin typeface="HK Grotesk Light"/>
                  <a:ea typeface="HK Grotesk Light"/>
                  <a:cs typeface="HK Grotesk Light"/>
                  <a:sym typeface="HK Grotesk Light"/>
                </a:rPr>
                <a:t>3.</a:t>
              </a:r>
              <a:r>
                <a:rPr lang="en-US" sz="2943" strike="noStrike" u="none">
                  <a:solidFill>
                    <a:srgbClr val="FFFFFF"/>
                  </a:solidFill>
                  <a:latin typeface="HK Grotesk Light"/>
                  <a:ea typeface="HK Grotesk Light"/>
                  <a:cs typeface="HK Grotesk Light"/>
                  <a:sym typeface="HK Grotesk Light"/>
                </a:rPr>
                <a:t>1</a:t>
              </a:r>
              <a:r>
                <a:rPr lang="en-US" sz="2943" strike="noStrike" u="none">
                  <a:solidFill>
                    <a:srgbClr val="FFFFFF"/>
                  </a:solidFill>
                  <a:latin typeface="HK Grotesk Light"/>
                  <a:ea typeface="HK Grotesk Light"/>
                  <a:cs typeface="HK Grotesk Light"/>
                  <a:sym typeface="HK Grotesk Light"/>
                </a:rPr>
                <a:t>M)</a:t>
              </a:r>
              <a:r>
                <a:rPr lang="en-US" sz="2943" strike="noStrike" u="none">
                  <a:solidFill>
                    <a:srgbClr val="FFFFFF"/>
                  </a:solidFill>
                  <a:latin typeface="HK Grotesk Light"/>
                  <a:ea typeface="HK Grotesk Light"/>
                  <a:cs typeface="HK Grotesk Light"/>
                  <a:sym typeface="HK Grotesk Light"/>
                </a:rPr>
                <a:t>, </a:t>
              </a:r>
              <a:r>
                <a:rPr lang="en-US" sz="2943" strike="noStrike" u="none">
                  <a:solidFill>
                    <a:srgbClr val="FFFFFF"/>
                  </a:solidFill>
                  <a:latin typeface="HK Grotesk Light"/>
                  <a:ea typeface="HK Grotesk Light"/>
                  <a:cs typeface="HK Grotesk Light"/>
                  <a:sym typeface="HK Grotesk Light"/>
                </a:rPr>
                <a:t>f</a:t>
              </a:r>
              <a:r>
                <a:rPr lang="en-US" sz="2943" strike="noStrike" u="none">
                  <a:solidFill>
                    <a:srgbClr val="FFFFFF"/>
                  </a:solidFill>
                  <a:latin typeface="HK Grotesk Light"/>
                  <a:ea typeface="HK Grotesk Light"/>
                  <a:cs typeface="HK Grotesk Light"/>
                  <a:sym typeface="HK Grotesk Light"/>
                </a:rPr>
                <a:t>a</a:t>
              </a:r>
              <a:r>
                <a:rPr lang="en-US" sz="2943" strike="noStrike" u="none">
                  <a:solidFill>
                    <a:srgbClr val="FFFFFF"/>
                  </a:solidFill>
                  <a:latin typeface="HK Grotesk Light"/>
                  <a:ea typeface="HK Grotesk Light"/>
                  <a:cs typeface="HK Grotesk Light"/>
                  <a:sym typeface="HK Grotesk Light"/>
                </a:rPr>
                <a:t>c</a:t>
              </a:r>
              <a:r>
                <a:rPr lang="en-US" sz="2943" strike="noStrike" u="none">
                  <a:solidFill>
                    <a:srgbClr val="FFFFFF"/>
                  </a:solidFill>
                  <a:latin typeface="HK Grotesk Light"/>
                  <a:ea typeface="HK Grotesk Light"/>
                  <a:cs typeface="HK Grotesk Light"/>
                  <a:sym typeface="HK Grotesk Light"/>
                </a:rPr>
                <a:t>i</a:t>
              </a:r>
              <a:r>
                <a:rPr lang="en-US" sz="2943" strike="noStrike" u="none">
                  <a:solidFill>
                    <a:srgbClr val="FFFFFF"/>
                  </a:solidFill>
                  <a:latin typeface="HK Grotesk Light"/>
                  <a:ea typeface="HK Grotesk Light"/>
                  <a:cs typeface="HK Grotesk Light"/>
                  <a:sym typeface="HK Grotesk Light"/>
                </a:rPr>
                <a:t>l</a:t>
              </a:r>
              <a:r>
                <a:rPr lang="en-US" sz="2943" strike="noStrike" u="none">
                  <a:solidFill>
                    <a:srgbClr val="FFFFFF"/>
                  </a:solidFill>
                  <a:latin typeface="HK Grotesk Light"/>
                  <a:ea typeface="HK Grotesk Light"/>
                  <a:cs typeface="HK Grotesk Light"/>
                  <a:sym typeface="HK Grotesk Light"/>
                </a:rPr>
                <a:t>it</a:t>
              </a:r>
              <a:r>
                <a:rPr lang="en-US" sz="2943" strike="noStrike" u="none">
                  <a:solidFill>
                    <a:srgbClr val="FFFFFF"/>
                  </a:solidFill>
                  <a:latin typeface="HK Grotesk Light"/>
                  <a:ea typeface="HK Grotesk Light"/>
                  <a:cs typeface="HK Grotesk Light"/>
                  <a:sym typeface="HK Grotesk Light"/>
                </a:rPr>
                <a:t>i</a:t>
              </a:r>
              <a:r>
                <a:rPr lang="en-US" sz="2943" strike="noStrike" u="none">
                  <a:solidFill>
                    <a:srgbClr val="FFFFFF"/>
                  </a:solidFill>
                  <a:latin typeface="HK Grotesk Light"/>
                  <a:ea typeface="HK Grotesk Light"/>
                  <a:cs typeface="HK Grotesk Light"/>
                  <a:sym typeface="HK Grotesk Light"/>
                </a:rPr>
                <a:t>e</a:t>
              </a:r>
              <a:r>
                <a:rPr lang="en-US" sz="2943" strike="noStrike" u="none">
                  <a:solidFill>
                    <a:srgbClr val="FFFFFF"/>
                  </a:solidFill>
                  <a:latin typeface="HK Grotesk Light"/>
                  <a:ea typeface="HK Grotesk Light"/>
                  <a:cs typeface="HK Grotesk Light"/>
                  <a:sym typeface="HK Grotesk Light"/>
                </a:rPr>
                <a:t>s</a:t>
              </a:r>
              <a:r>
                <a:rPr lang="en-US" sz="2943" strike="noStrike" u="none">
                  <a:solidFill>
                    <a:srgbClr val="FFFFFF"/>
                  </a:solidFill>
                  <a:latin typeface="HK Grotesk Light"/>
                  <a:ea typeface="HK Grotesk Light"/>
                  <a:cs typeface="HK Grotesk Light"/>
                  <a:sym typeface="HK Grotesk Light"/>
                </a:rPr>
                <a:t> </a:t>
              </a:r>
              <a:r>
                <a:rPr lang="en-US" sz="2943" strike="noStrike" u="none">
                  <a:solidFill>
                    <a:srgbClr val="FFFFFF"/>
                  </a:solidFill>
                  <a:latin typeface="HK Grotesk Light"/>
                  <a:ea typeface="HK Grotesk Light"/>
                  <a:cs typeface="HK Grotesk Light"/>
                  <a:sym typeface="HK Grotesk Light"/>
                </a:rPr>
                <a:t>($412K), c</a:t>
              </a:r>
              <a:r>
                <a:rPr lang="en-US" sz="2943" strike="noStrike" u="none">
                  <a:solidFill>
                    <a:srgbClr val="FFFFFF"/>
                  </a:solidFill>
                  <a:latin typeface="HK Grotesk Light"/>
                  <a:ea typeface="HK Grotesk Light"/>
                  <a:cs typeface="HK Grotesk Light"/>
                  <a:sym typeface="HK Grotesk Light"/>
                </a:rPr>
                <a:t>o</a:t>
              </a:r>
              <a:r>
                <a:rPr lang="en-US" sz="2943" strike="noStrike" u="none">
                  <a:solidFill>
                    <a:srgbClr val="FFFFFF"/>
                  </a:solidFill>
                  <a:latin typeface="HK Grotesk Light"/>
                  <a:ea typeface="HK Grotesk Light"/>
                  <a:cs typeface="HK Grotesk Light"/>
                  <a:sym typeface="HK Grotesk Light"/>
                </a:rPr>
                <a:t>nt</a:t>
              </a:r>
              <a:r>
                <a:rPr lang="en-US" sz="2943" strike="noStrike" u="none">
                  <a:solidFill>
                    <a:srgbClr val="FFFFFF"/>
                  </a:solidFill>
                  <a:latin typeface="HK Grotesk Light"/>
                  <a:ea typeface="HK Grotesk Light"/>
                  <a:cs typeface="HK Grotesk Light"/>
                  <a:sym typeface="HK Grotesk Light"/>
                </a:rPr>
                <a:t>r</a:t>
              </a:r>
              <a:r>
                <a:rPr lang="en-US" sz="2943" strike="noStrike" u="none">
                  <a:solidFill>
                    <a:srgbClr val="FFFFFF"/>
                  </a:solidFill>
                  <a:latin typeface="HK Grotesk Light"/>
                  <a:ea typeface="HK Grotesk Light"/>
                  <a:cs typeface="HK Grotesk Light"/>
                  <a:sym typeface="HK Grotesk Light"/>
                </a:rPr>
                <a:t>ac</a:t>
              </a:r>
              <a:r>
                <a:rPr lang="en-US" sz="2943" strike="noStrike" u="none">
                  <a:solidFill>
                    <a:srgbClr val="FFFFFF"/>
                  </a:solidFill>
                  <a:latin typeface="HK Grotesk Light"/>
                  <a:ea typeface="HK Grotesk Light"/>
                  <a:cs typeface="HK Grotesk Light"/>
                  <a:sym typeface="HK Grotesk Light"/>
                </a:rPr>
                <a:t>t</a:t>
              </a:r>
              <a:r>
                <a:rPr lang="en-US" sz="2943" strike="noStrike" u="none">
                  <a:solidFill>
                    <a:srgbClr val="FFFFFF"/>
                  </a:solidFill>
                  <a:latin typeface="HK Grotesk Light"/>
                  <a:ea typeface="HK Grotesk Light"/>
                  <a:cs typeface="HK Grotesk Light"/>
                  <a:sym typeface="HK Grotesk Light"/>
                </a:rPr>
                <a:t> services ($190K), </a:t>
              </a:r>
              <a:r>
                <a:rPr lang="en-US" sz="2943" strike="noStrike" u="none">
                  <a:solidFill>
                    <a:srgbClr val="FFFFFF"/>
                  </a:solidFill>
                  <a:latin typeface="HK Grotesk Light"/>
                  <a:ea typeface="HK Grotesk Light"/>
                  <a:cs typeface="HK Grotesk Light"/>
                  <a:sym typeface="HK Grotesk Light"/>
                </a:rPr>
                <a:t>an</a:t>
              </a:r>
              <a:r>
                <a:rPr lang="en-US" sz="2943" strike="noStrike" u="none">
                  <a:solidFill>
                    <a:srgbClr val="FFFFFF"/>
                  </a:solidFill>
                  <a:latin typeface="HK Grotesk Light"/>
                  <a:ea typeface="HK Grotesk Light"/>
                  <a:cs typeface="HK Grotesk Light"/>
                  <a:sym typeface="HK Grotesk Light"/>
                </a:rPr>
                <a:t>d </a:t>
              </a:r>
              <a:r>
                <a:rPr lang="en-US" sz="2943" strike="noStrike" u="none">
                  <a:solidFill>
                    <a:srgbClr val="FFFFFF"/>
                  </a:solidFill>
                  <a:latin typeface="HK Grotesk Light"/>
                  <a:ea typeface="HK Grotesk Light"/>
                  <a:cs typeface="HK Grotesk Light"/>
                  <a:sym typeface="HK Grotesk Light"/>
                </a:rPr>
                <a:t>c</a:t>
              </a:r>
              <a:r>
                <a:rPr lang="en-US" sz="2943" strike="noStrike" u="none">
                  <a:solidFill>
                    <a:srgbClr val="FFFFFF"/>
                  </a:solidFill>
                  <a:latin typeface="HK Grotesk Light"/>
                  <a:ea typeface="HK Grotesk Light"/>
                  <a:cs typeface="HK Grotesk Light"/>
                  <a:sym typeface="HK Grotesk Light"/>
                </a:rPr>
                <a:t>ost</a:t>
              </a:r>
              <a:r>
                <a:rPr lang="en-US" sz="2943" strike="noStrike" u="none">
                  <a:solidFill>
                    <a:srgbClr val="FFFFFF"/>
                  </a:solidFill>
                  <a:latin typeface="HK Grotesk Light"/>
                  <a:ea typeface="HK Grotesk Light"/>
                  <a:cs typeface="HK Grotesk Light"/>
                  <a:sym typeface="HK Grotesk Light"/>
                </a:rPr>
                <a:t> of </a:t>
              </a:r>
              <a:r>
                <a:rPr lang="en-US" sz="2943" strike="noStrike" u="none">
                  <a:solidFill>
                    <a:srgbClr val="FFFFFF"/>
                  </a:solidFill>
                  <a:latin typeface="HK Grotesk Light"/>
                  <a:ea typeface="HK Grotesk Light"/>
                  <a:cs typeface="HK Grotesk Light"/>
                  <a:sym typeface="HK Grotesk Light"/>
                </a:rPr>
                <a:t>goods </a:t>
              </a:r>
              <a:r>
                <a:rPr lang="en-US" sz="2943" strike="noStrike" u="none">
                  <a:solidFill>
                    <a:srgbClr val="FFFFFF"/>
                  </a:solidFill>
                  <a:latin typeface="HK Grotesk Light"/>
                  <a:ea typeface="HK Grotesk Light"/>
                  <a:cs typeface="HK Grotesk Light"/>
                  <a:sym typeface="HK Grotesk Light"/>
                </a:rPr>
                <a:t>s</a:t>
              </a:r>
              <a:r>
                <a:rPr lang="en-US" sz="2943" strike="noStrike" u="none">
                  <a:solidFill>
                    <a:srgbClr val="FFFFFF"/>
                  </a:solidFill>
                  <a:latin typeface="HK Grotesk Light"/>
                  <a:ea typeface="HK Grotesk Light"/>
                  <a:cs typeface="HK Grotesk Light"/>
                  <a:sym typeface="HK Grotesk Light"/>
                </a:rPr>
                <a:t>old ($356K), posi</a:t>
              </a:r>
              <a:r>
                <a:rPr lang="en-US" sz="2943" strike="noStrike" u="none">
                  <a:solidFill>
                    <a:srgbClr val="FFFFFF"/>
                  </a:solidFill>
                  <a:latin typeface="HK Grotesk Light"/>
                  <a:ea typeface="HK Grotesk Light"/>
                  <a:cs typeface="HK Grotesk Light"/>
                  <a:sym typeface="HK Grotesk Light"/>
                </a:rPr>
                <a:t>ti</a:t>
              </a:r>
              <a:r>
                <a:rPr lang="en-US" sz="2943" strike="noStrike" u="none">
                  <a:solidFill>
                    <a:srgbClr val="FFFFFF"/>
                  </a:solidFill>
                  <a:latin typeface="HK Grotesk Light"/>
                  <a:ea typeface="HK Grotesk Light"/>
                  <a:cs typeface="HK Grotesk Light"/>
                  <a:sym typeface="HK Grotesk Light"/>
                </a:rPr>
                <a:t>o</a:t>
              </a:r>
              <a:r>
                <a:rPr lang="en-US" sz="2943" strike="noStrike" u="none">
                  <a:solidFill>
                    <a:srgbClr val="FFFFFF"/>
                  </a:solidFill>
                  <a:latin typeface="HK Grotesk Light"/>
                  <a:ea typeface="HK Grotesk Light"/>
                  <a:cs typeface="HK Grotesk Light"/>
                  <a:sym typeface="HK Grotesk Light"/>
                </a:rPr>
                <a:t>nin</a:t>
              </a:r>
              <a:r>
                <a:rPr lang="en-US" sz="2943" strike="noStrike" u="none">
                  <a:solidFill>
                    <a:srgbClr val="FFFFFF"/>
                  </a:solidFill>
                  <a:latin typeface="HK Grotesk Light"/>
                  <a:ea typeface="HK Grotesk Light"/>
                  <a:cs typeface="HK Grotesk Light"/>
                  <a:sym typeface="HK Grotesk Light"/>
                </a:rPr>
                <a:t>g</a:t>
              </a:r>
              <a:r>
                <a:rPr lang="en-US" sz="2943" strike="noStrike" u="none">
                  <a:solidFill>
                    <a:srgbClr val="FFFFFF"/>
                  </a:solidFill>
                  <a:latin typeface="HK Grotesk Light"/>
                  <a:ea typeface="HK Grotesk Light"/>
                  <a:cs typeface="HK Grotesk Light"/>
                  <a:sym typeface="HK Grotesk Light"/>
                </a:rPr>
                <a:t> </a:t>
              </a:r>
              <a:r>
                <a:rPr lang="en-US" sz="2943" strike="noStrike" u="none">
                  <a:solidFill>
                    <a:srgbClr val="FFFFFF"/>
                  </a:solidFill>
                  <a:latin typeface="HK Grotesk Light"/>
                  <a:ea typeface="HK Grotesk Light"/>
                  <a:cs typeface="HK Grotesk Light"/>
                  <a:sym typeface="HK Grotesk Light"/>
                </a:rPr>
                <a:t>Tur</a:t>
              </a:r>
              <a:r>
                <a:rPr lang="en-US" sz="2943" strike="noStrike" u="none">
                  <a:solidFill>
                    <a:srgbClr val="FFFFFF"/>
                  </a:solidFill>
                  <a:latin typeface="HK Grotesk Light"/>
                  <a:ea typeface="HK Grotesk Light"/>
                  <a:cs typeface="HK Grotesk Light"/>
                  <a:sym typeface="HK Grotesk Light"/>
                </a:rPr>
                <a:t>n</a:t>
              </a:r>
              <a:r>
                <a:rPr lang="en-US" sz="2943" strike="noStrike" u="none">
                  <a:solidFill>
                    <a:srgbClr val="FFFFFF"/>
                  </a:solidFill>
                  <a:latin typeface="HK Grotesk Light"/>
                  <a:ea typeface="HK Grotesk Light"/>
                  <a:cs typeface="HK Grotesk Light"/>
                  <a:sym typeface="HK Grotesk Light"/>
                </a:rPr>
                <a:t>90</a:t>
              </a:r>
              <a:r>
                <a:rPr lang="en-US" sz="2943" strike="noStrike" u="none">
                  <a:solidFill>
                    <a:srgbClr val="FFFFFF"/>
                  </a:solidFill>
                  <a:latin typeface="HK Grotesk Light"/>
                  <a:ea typeface="HK Grotesk Light"/>
                  <a:cs typeface="HK Grotesk Light"/>
                  <a:sym typeface="HK Grotesk Light"/>
                </a:rPr>
                <a:t> for sustain</a:t>
              </a:r>
              <a:r>
                <a:rPr lang="en-US" sz="2943" strike="noStrike" u="none">
                  <a:solidFill>
                    <a:srgbClr val="FFFFFF"/>
                  </a:solidFill>
                  <a:latin typeface="HK Grotesk Light"/>
                  <a:ea typeface="HK Grotesk Light"/>
                  <a:cs typeface="HK Grotesk Light"/>
                  <a:sym typeface="HK Grotesk Light"/>
                </a:rPr>
                <a:t>abl</a:t>
              </a:r>
              <a:r>
                <a:rPr lang="en-US" sz="2943" strike="noStrike" u="none">
                  <a:solidFill>
                    <a:srgbClr val="FFFFFF"/>
                  </a:solidFill>
                  <a:latin typeface="HK Grotesk Light"/>
                  <a:ea typeface="HK Grotesk Light"/>
                  <a:cs typeface="HK Grotesk Light"/>
                  <a:sym typeface="HK Grotesk Light"/>
                </a:rPr>
                <a:t>e growth </a:t>
              </a:r>
              <a:r>
                <a:rPr lang="en-US" sz="2943" strike="noStrike" u="none">
                  <a:solidFill>
                    <a:srgbClr val="FFFFFF"/>
                  </a:solidFill>
                  <a:latin typeface="HK Grotesk Light"/>
                  <a:ea typeface="HK Grotesk Light"/>
                  <a:cs typeface="HK Grotesk Light"/>
                  <a:sym typeface="HK Grotesk Light"/>
                </a:rPr>
                <a:t>while m</a:t>
              </a:r>
              <a:r>
                <a:rPr lang="en-US" sz="2943" strike="noStrike" u="none">
                  <a:solidFill>
                    <a:srgbClr val="FFFFFF"/>
                  </a:solidFill>
                  <a:latin typeface="HK Grotesk Light"/>
                  <a:ea typeface="HK Grotesk Light"/>
                  <a:cs typeface="HK Grotesk Light"/>
                  <a:sym typeface="HK Grotesk Light"/>
                </a:rPr>
                <a:t>a</a:t>
              </a:r>
              <a:r>
                <a:rPr lang="en-US" sz="2943" strike="noStrike" u="none">
                  <a:solidFill>
                    <a:srgbClr val="FFFFFF"/>
                  </a:solidFill>
                  <a:latin typeface="HK Grotesk Light"/>
                  <a:ea typeface="HK Grotesk Light"/>
                  <a:cs typeface="HK Grotesk Light"/>
                  <a:sym typeface="HK Grotesk Light"/>
                </a:rPr>
                <a:t>i</a:t>
              </a:r>
              <a:r>
                <a:rPr lang="en-US" sz="2943" strike="noStrike" u="none">
                  <a:solidFill>
                    <a:srgbClr val="FFFFFF"/>
                  </a:solidFill>
                  <a:latin typeface="HK Grotesk Light"/>
                  <a:ea typeface="HK Grotesk Light"/>
                  <a:cs typeface="HK Grotesk Light"/>
                  <a:sym typeface="HK Grotesk Light"/>
                </a:rPr>
                <a:t>nt</a:t>
              </a:r>
              <a:r>
                <a:rPr lang="en-US" sz="2943" strike="noStrike" u="none">
                  <a:solidFill>
                    <a:srgbClr val="FFFFFF"/>
                  </a:solidFill>
                  <a:latin typeface="HK Grotesk Light"/>
                  <a:ea typeface="HK Grotesk Light"/>
                  <a:cs typeface="HK Grotesk Light"/>
                  <a:sym typeface="HK Grotesk Light"/>
                </a:rPr>
                <a:t>a</a:t>
              </a:r>
              <a:r>
                <a:rPr lang="en-US" sz="2943" strike="noStrike" u="none">
                  <a:solidFill>
                    <a:srgbClr val="FFFFFF"/>
                  </a:solidFill>
                  <a:latin typeface="HK Grotesk Light"/>
                  <a:ea typeface="HK Grotesk Light"/>
                  <a:cs typeface="HK Grotesk Light"/>
                  <a:sym typeface="HK Grotesk Light"/>
                </a:rPr>
                <a:t>inin</a:t>
              </a:r>
              <a:r>
                <a:rPr lang="en-US" sz="2943" strike="noStrike" u="none">
                  <a:solidFill>
                    <a:srgbClr val="FFFFFF"/>
                  </a:solidFill>
                  <a:latin typeface="HK Grotesk Light"/>
                  <a:ea typeface="HK Grotesk Light"/>
                  <a:cs typeface="HK Grotesk Light"/>
                  <a:sym typeface="HK Grotesk Light"/>
                </a:rPr>
                <a:t>g</a:t>
              </a:r>
              <a:r>
                <a:rPr lang="en-US" sz="2943" strike="noStrike" u="none">
                  <a:solidFill>
                    <a:srgbClr val="FFFFFF"/>
                  </a:solidFill>
                  <a:latin typeface="HK Grotesk Light"/>
                  <a:ea typeface="HK Grotesk Light"/>
                  <a:cs typeface="HK Grotesk Light"/>
                  <a:sym typeface="HK Grotesk Light"/>
                </a:rPr>
                <a:t> </a:t>
              </a:r>
              <a:r>
                <a:rPr lang="en-US" sz="2943" strike="noStrike" u="none">
                  <a:solidFill>
                    <a:srgbClr val="FFFFFF"/>
                  </a:solidFill>
                  <a:latin typeface="HK Grotesk Light"/>
                  <a:ea typeface="HK Grotesk Light"/>
                  <a:cs typeface="HK Grotesk Light"/>
                  <a:sym typeface="HK Grotesk Light"/>
                </a:rPr>
                <a:t>p</a:t>
              </a:r>
              <a:r>
                <a:rPr lang="en-US" sz="2943" strike="noStrike" u="none">
                  <a:solidFill>
                    <a:srgbClr val="FFFFFF"/>
                  </a:solidFill>
                  <a:latin typeface="HK Grotesk Light"/>
                  <a:ea typeface="HK Grotesk Light"/>
                  <a:cs typeface="HK Grotesk Light"/>
                  <a:sym typeface="HK Grotesk Light"/>
                </a:rPr>
                <a:t>ro</a:t>
              </a:r>
              <a:r>
                <a:rPr lang="en-US" sz="2943" strike="noStrike" u="none">
                  <a:solidFill>
                    <a:srgbClr val="FFFFFF"/>
                  </a:solidFill>
                  <a:latin typeface="HK Grotesk Light"/>
                  <a:ea typeface="HK Grotesk Light"/>
                  <a:cs typeface="HK Grotesk Light"/>
                  <a:sym typeface="HK Grotesk Light"/>
                </a:rPr>
                <a:t>g</a:t>
              </a:r>
              <a:r>
                <a:rPr lang="en-US" sz="2943" strike="noStrike" u="none">
                  <a:solidFill>
                    <a:srgbClr val="FFFFFF"/>
                  </a:solidFill>
                  <a:latin typeface="HK Grotesk Light"/>
                  <a:ea typeface="HK Grotesk Light"/>
                  <a:cs typeface="HK Grotesk Light"/>
                  <a:sym typeface="HK Grotesk Light"/>
                </a:rPr>
                <a:t>ra</a:t>
              </a:r>
              <a:r>
                <a:rPr lang="en-US" sz="2943" strike="noStrike" u="none">
                  <a:solidFill>
                    <a:srgbClr val="FFFFFF"/>
                  </a:solidFill>
                  <a:latin typeface="HK Grotesk Light"/>
                  <a:ea typeface="HK Grotesk Light"/>
                  <a:cs typeface="HK Grotesk Light"/>
                  <a:sym typeface="HK Grotesk Light"/>
                </a:rPr>
                <a:t>m qual</a:t>
              </a:r>
              <a:r>
                <a:rPr lang="en-US" sz="2943" strike="noStrike" u="none">
                  <a:solidFill>
                    <a:srgbClr val="FFFFFF"/>
                  </a:solidFill>
                  <a:latin typeface="HK Grotesk Light"/>
                  <a:ea typeface="HK Grotesk Light"/>
                  <a:cs typeface="HK Grotesk Light"/>
                  <a:sym typeface="HK Grotesk Light"/>
                </a:rPr>
                <a:t>i</a:t>
              </a:r>
              <a:r>
                <a:rPr lang="en-US" sz="2943" strike="noStrike" u="none">
                  <a:solidFill>
                    <a:srgbClr val="FFFFFF"/>
                  </a:solidFill>
                  <a:latin typeface="HK Grotesk Light"/>
                  <a:ea typeface="HK Grotesk Light"/>
                  <a:cs typeface="HK Grotesk Light"/>
                  <a:sym typeface="HK Grotesk Light"/>
                </a:rPr>
                <a:t>ty</a:t>
              </a:r>
              <a:r>
                <a:rPr lang="en-US" sz="2943" strike="noStrike" u="none">
                  <a:solidFill>
                    <a:srgbClr val="FFFFFF"/>
                  </a:solidFill>
                  <a:latin typeface="HK Grotesk Light"/>
                  <a:ea typeface="HK Grotesk Light"/>
                  <a:cs typeface="HK Grotesk Light"/>
                  <a:sym typeface="HK Grotesk Light"/>
                </a:rPr>
                <a:t>.</a:t>
              </a:r>
            </a:p>
          </p:txBody>
        </p:sp>
      </p:grpSp>
    </p:spTree>
  </p:cSld>
  <p:clrMapOvr>
    <a:masterClrMapping/>
  </p:clrMapOvr>
</p:sld>
</file>

<file path=ppt/slides/slide11.xml><?xml version="1.0" encoding="utf-8"?>
<p:sld xmlns:p="http://schemas.openxmlformats.org/presentationml/2006/main" xmlns:a="http://schemas.openxmlformats.org/drawingml/2006/main">
  <p:cSld>
    <p:bg>
      <p:bgPr>
        <a:solidFill>
          <a:srgbClr val="26385F"/>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1991991" y="1994450"/>
          <a:ext cx="2451282" cy="1859581"/>
        </p:xfrm>
        <a:graphic>
          <a:graphicData uri="http://schemas.openxmlformats.org/drawingml/2006/table">
            <a:tbl>
              <a:tblPr/>
              <a:tblGrid>
                <a:gridCol w="715411"/>
                <a:gridCol w="479362"/>
                <a:gridCol w="1256509"/>
              </a:tblGrid>
              <a:tr h="394447">
                <a:tc>
                  <a:txBody>
                    <a:bodyPr anchor="t" rtlCol="false"/>
                    <a:lstStyle/>
                    <a:p>
                      <a:pPr algn="ctr">
                        <a:lnSpc>
                          <a:spcPts val="2982"/>
                        </a:lnSpc>
                        <a:defRPr/>
                      </a:pPr>
                      <a:r>
                        <a:rPr lang="en-US" sz="2130">
                          <a:solidFill>
                            <a:srgbClr val="FFFFFF"/>
                          </a:solidFill>
                          <a:latin typeface="HK Grotesk"/>
                          <a:ea typeface="HK Grotesk"/>
                          <a:cs typeface="HK Grotesk"/>
                          <a:sym typeface="HK Grotesk"/>
                        </a:rPr>
                        <a:t>Metric</a:t>
                      </a:r>
                      <a:endParaRPr lang="en-US" sz="1100"/>
                    </a:p>
                  </a:txBody>
                  <a:tcPr marL="32307" marR="32307" marT="32307" marB="32307" anchor="ctr">
                    <a:lnL cmpd="sng" algn="ctr" cap="flat" w="2277">
                      <a:solidFill>
                        <a:srgbClr val="FFFFFF"/>
                      </a:solidFill>
                      <a:prstDash val="solid"/>
                      <a:round/>
                      <a:headEnd type="none" w="med" len="med"/>
                      <a:tailEnd type="none" w="med" len="med"/>
                    </a:lnL>
                    <a:lnR cmpd="sng" algn="ctr" cap="flat" w="2277">
                      <a:solidFill>
                        <a:srgbClr val="FFFFFF"/>
                      </a:solidFill>
                      <a:prstDash val="solid"/>
                      <a:round/>
                      <a:headEnd type="none" w="med" len="med"/>
                      <a:tailEnd type="none" w="med" len="med"/>
                    </a:lnR>
                    <a:lnT cmpd="sng" algn="ctr" cap="flat" w="2277">
                      <a:solidFill>
                        <a:srgbClr val="FFFFFF"/>
                      </a:solidFill>
                      <a:prstDash val="solid"/>
                      <a:round/>
                      <a:headEnd type="none" w="med" len="med"/>
                      <a:tailEnd type="none" w="med" len="med"/>
                    </a:lnT>
                    <a:lnB cmpd="sng" algn="ctr" cap="flat" w="2277">
                      <a:solidFill>
                        <a:srgbClr val="FFFFFF"/>
                      </a:solidFill>
                      <a:prstDash val="solid"/>
                      <a:round/>
                      <a:headEnd type="none" w="med" len="med"/>
                      <a:tailEnd type="none" w="med" len="med"/>
                    </a:lnB>
                  </a:tcPr>
                </a:tc>
                <a:tc>
                  <a:txBody>
                    <a:bodyPr anchor="t" rtlCol="false"/>
                    <a:lstStyle/>
                    <a:p>
                      <a:pPr algn="ctr">
                        <a:lnSpc>
                          <a:spcPts val="2982"/>
                        </a:lnSpc>
                        <a:defRPr/>
                      </a:pPr>
                      <a:r>
                        <a:rPr lang="en-US" sz="2130">
                          <a:solidFill>
                            <a:srgbClr val="FFFFFF"/>
                          </a:solidFill>
                          <a:latin typeface="HK Grotesk"/>
                          <a:ea typeface="HK Grotesk"/>
                          <a:cs typeface="HK Grotesk"/>
                          <a:sym typeface="HK Grotesk"/>
                        </a:rPr>
                        <a:t>2026 Value</a:t>
                      </a:r>
                      <a:endParaRPr lang="en-US" sz="1100"/>
                    </a:p>
                  </a:txBody>
                  <a:tcPr marL="32307" marR="32307" marT="32307" marB="32307" anchor="ctr">
                    <a:lnL cmpd="sng" algn="ctr" cap="flat" w="2277">
                      <a:solidFill>
                        <a:srgbClr val="FFFFFF"/>
                      </a:solidFill>
                      <a:prstDash val="solid"/>
                      <a:round/>
                      <a:headEnd type="none" w="med" len="med"/>
                      <a:tailEnd type="none" w="med" len="med"/>
                    </a:lnL>
                    <a:lnR cmpd="sng" algn="ctr" cap="flat" w="2277">
                      <a:solidFill>
                        <a:srgbClr val="FFFFFF"/>
                      </a:solidFill>
                      <a:prstDash val="solid"/>
                      <a:round/>
                      <a:headEnd type="none" w="med" len="med"/>
                      <a:tailEnd type="none" w="med" len="med"/>
                    </a:lnR>
                    <a:lnT cmpd="sng" algn="ctr" cap="flat" w="2277">
                      <a:solidFill>
                        <a:srgbClr val="FFFFFF"/>
                      </a:solidFill>
                      <a:prstDash val="solid"/>
                      <a:round/>
                      <a:headEnd type="none" w="med" len="med"/>
                      <a:tailEnd type="none" w="med" len="med"/>
                    </a:lnT>
                    <a:lnB cmpd="sng" algn="ctr" cap="flat" w="2277">
                      <a:solidFill>
                        <a:srgbClr val="FFFFFF"/>
                      </a:solidFill>
                      <a:prstDash val="solid"/>
                      <a:round/>
                      <a:headEnd type="none" w="med" len="med"/>
                      <a:tailEnd type="none" w="med" len="med"/>
                    </a:lnB>
                  </a:tcPr>
                </a:tc>
                <a:tc>
                  <a:txBody>
                    <a:bodyPr anchor="t" rtlCol="false"/>
                    <a:lstStyle/>
                    <a:p>
                      <a:pPr algn="ctr">
                        <a:lnSpc>
                          <a:spcPts val="2982"/>
                        </a:lnSpc>
                        <a:defRPr/>
                      </a:pPr>
                      <a:r>
                        <a:rPr lang="en-US" sz="2130">
                          <a:solidFill>
                            <a:srgbClr val="FFFFFF"/>
                          </a:solidFill>
                          <a:latin typeface="HK Grotesk"/>
                          <a:ea typeface="HK Grotesk"/>
                          <a:cs typeface="HK Grotesk"/>
                          <a:sym typeface="HK Grotesk"/>
                        </a:rPr>
                        <a:t>Benchmark</a:t>
                      </a:r>
                      <a:endParaRPr lang="en-US" sz="1100"/>
                    </a:p>
                  </a:txBody>
                  <a:tcPr marL="32307" marR="32307" marT="32307" marB="32307" anchor="ctr">
                    <a:lnL cmpd="sng" algn="ctr" cap="flat" w="2277">
                      <a:solidFill>
                        <a:srgbClr val="FFFFFF"/>
                      </a:solidFill>
                      <a:prstDash val="solid"/>
                      <a:round/>
                      <a:headEnd type="none" w="med" len="med"/>
                      <a:tailEnd type="none" w="med" len="med"/>
                    </a:lnL>
                    <a:lnR cmpd="sng" algn="ctr" cap="flat" w="2277">
                      <a:solidFill>
                        <a:srgbClr val="FFFFFF"/>
                      </a:solidFill>
                      <a:prstDash val="solid"/>
                      <a:round/>
                      <a:headEnd type="none" w="med" len="med"/>
                      <a:tailEnd type="none" w="med" len="med"/>
                    </a:lnR>
                    <a:lnT cmpd="sng" algn="ctr" cap="flat" w="2277">
                      <a:solidFill>
                        <a:srgbClr val="FFFFFF"/>
                      </a:solidFill>
                      <a:prstDash val="solid"/>
                      <a:round/>
                      <a:headEnd type="none" w="med" len="med"/>
                      <a:tailEnd type="none" w="med" len="med"/>
                    </a:lnT>
                    <a:lnB cmpd="sng" algn="ctr" cap="flat" w="2277">
                      <a:solidFill>
                        <a:srgbClr val="FFFFFF"/>
                      </a:solidFill>
                      <a:prstDash val="solid"/>
                      <a:round/>
                      <a:headEnd type="none" w="med" len="med"/>
                      <a:tailEnd type="none" w="med" len="med"/>
                    </a:lnB>
                  </a:tcPr>
                </a:tc>
              </a:tr>
              <a:tr h="394447">
                <a:tc>
                  <a:txBody>
                    <a:bodyPr anchor="t" rtlCol="false"/>
                    <a:lstStyle/>
                    <a:p>
                      <a:pPr algn="l" marL="252953" indent="-126476" lvl="1">
                        <a:lnSpc>
                          <a:spcPts val="1640"/>
                        </a:lnSpc>
                        <a:buFont typeface="Arial"/>
                        <a:buChar char="•"/>
                        <a:defRPr/>
                      </a:pPr>
                      <a:r>
                        <a:rPr lang="en-US" sz="1171">
                          <a:solidFill>
                            <a:srgbClr val="FFFFFF"/>
                          </a:solidFill>
                          <a:latin typeface="HK Grotesk"/>
                          <a:ea typeface="HK Grotesk"/>
                          <a:cs typeface="HK Grotesk"/>
                          <a:sym typeface="HK Grotesk"/>
                        </a:rPr>
                        <a:t>Payroll-to-Total Expense</a:t>
                      </a:r>
                      <a:endParaRPr lang="en-US" sz="1100"/>
                    </a:p>
                  </a:txBody>
                  <a:tcPr marL="32307" marR="32307" marT="32307" marB="32307" anchor="ctr">
                    <a:lnL cmpd="sng" algn="ctr" cap="flat" w="2277">
                      <a:solidFill>
                        <a:srgbClr val="FFFFFF"/>
                      </a:solidFill>
                      <a:prstDash val="solid"/>
                      <a:round/>
                      <a:headEnd type="none" w="med" len="med"/>
                      <a:tailEnd type="none" w="med" len="med"/>
                    </a:lnL>
                    <a:lnR cmpd="sng" algn="ctr" cap="flat" w="2277">
                      <a:solidFill>
                        <a:srgbClr val="FFFFFF"/>
                      </a:solidFill>
                      <a:prstDash val="solid"/>
                      <a:round/>
                      <a:headEnd type="none" w="med" len="med"/>
                      <a:tailEnd type="none" w="med" len="med"/>
                    </a:lnR>
                    <a:lnT cmpd="sng" algn="ctr" cap="flat" w="2277">
                      <a:solidFill>
                        <a:srgbClr val="FFFFFF"/>
                      </a:solidFill>
                      <a:prstDash val="solid"/>
                      <a:round/>
                      <a:headEnd type="none" w="med" len="med"/>
                      <a:tailEnd type="none" w="med" len="med"/>
                    </a:lnT>
                    <a:lnB cmpd="sng" algn="ctr" cap="flat" w="2277">
                      <a:solidFill>
                        <a:srgbClr val="FFFFFF"/>
                      </a:solidFill>
                      <a:prstDash val="solid"/>
                      <a:round/>
                      <a:headEnd type="none" w="med" len="med"/>
                      <a:tailEnd type="none" w="med" len="med"/>
                    </a:lnB>
                  </a:tcPr>
                </a:tc>
                <a:tc>
                  <a:txBody>
                    <a:bodyPr anchor="t" rtlCol="false"/>
                    <a:lstStyle/>
                    <a:p>
                      <a:pPr algn="ctr">
                        <a:lnSpc>
                          <a:spcPts val="2982"/>
                        </a:lnSpc>
                        <a:defRPr/>
                      </a:pPr>
                      <a:r>
                        <a:rPr lang="en-US" sz="2130">
                          <a:solidFill>
                            <a:srgbClr val="FFFFFF"/>
                          </a:solidFill>
                          <a:latin typeface="HK Grotesk"/>
                          <a:ea typeface="HK Grotesk"/>
                          <a:cs typeface="HK Grotesk"/>
                          <a:sym typeface="HK Grotesk"/>
                        </a:rPr>
                        <a:t>70.70%</a:t>
                      </a:r>
                      <a:endParaRPr lang="en-US" sz="1100"/>
                    </a:p>
                  </a:txBody>
                  <a:tcPr marL="32307" marR="32307" marT="32307" marB="32307" anchor="ctr">
                    <a:lnL cmpd="sng" algn="ctr" cap="flat" w="2277">
                      <a:solidFill>
                        <a:srgbClr val="FFFFFF"/>
                      </a:solidFill>
                      <a:prstDash val="solid"/>
                      <a:round/>
                      <a:headEnd type="none" w="med" len="med"/>
                      <a:tailEnd type="none" w="med" len="med"/>
                    </a:lnL>
                    <a:lnR cmpd="sng" algn="ctr" cap="flat" w="2277">
                      <a:solidFill>
                        <a:srgbClr val="FFFFFF"/>
                      </a:solidFill>
                      <a:prstDash val="solid"/>
                      <a:round/>
                      <a:headEnd type="none" w="med" len="med"/>
                      <a:tailEnd type="none" w="med" len="med"/>
                    </a:lnR>
                    <a:lnT cmpd="sng" algn="ctr" cap="flat" w="2277">
                      <a:solidFill>
                        <a:srgbClr val="FFFFFF"/>
                      </a:solidFill>
                      <a:prstDash val="solid"/>
                      <a:round/>
                      <a:headEnd type="none" w="med" len="med"/>
                      <a:tailEnd type="none" w="med" len="med"/>
                    </a:lnT>
                    <a:lnB cmpd="sng" algn="ctr" cap="flat" w="2277">
                      <a:solidFill>
                        <a:srgbClr val="FFFFFF"/>
                      </a:solidFill>
                      <a:prstDash val="solid"/>
                      <a:round/>
                      <a:headEnd type="none" w="med" len="med"/>
                      <a:tailEnd type="none" w="med" len="med"/>
                    </a:lnB>
                  </a:tcPr>
                </a:tc>
                <a:tc>
                  <a:txBody>
                    <a:bodyPr anchor="t" rtlCol="false"/>
                    <a:lstStyle/>
                    <a:p>
                      <a:pPr algn="l" marL="252953" indent="-126476" lvl="1">
                        <a:lnSpc>
                          <a:spcPts val="1640"/>
                        </a:lnSpc>
                        <a:buFont typeface="Arial"/>
                        <a:buChar char="•"/>
                        <a:defRPr/>
                      </a:pPr>
                      <a:r>
                        <a:rPr lang="en-US" sz="1171">
                          <a:solidFill>
                            <a:srgbClr val="FFFFFF"/>
                          </a:solidFill>
                          <a:latin typeface="HK Grotesk"/>
                          <a:ea typeface="HK Grotesk"/>
                          <a:cs typeface="HK Grotesk"/>
                          <a:sym typeface="HK Grotesk"/>
                        </a:rPr>
                        <a:t>(Typical nonprofit workforce-heavy model: 65–75%)</a:t>
                      </a:r>
                      <a:endParaRPr lang="en-US" sz="1100"/>
                    </a:p>
                  </a:txBody>
                  <a:tcPr marL="32307" marR="32307" marT="32307" marB="32307" anchor="ctr">
                    <a:lnL cmpd="sng" algn="ctr" cap="flat" w="2277">
                      <a:solidFill>
                        <a:srgbClr val="FFFFFF"/>
                      </a:solidFill>
                      <a:prstDash val="solid"/>
                      <a:round/>
                      <a:headEnd type="none" w="med" len="med"/>
                      <a:tailEnd type="none" w="med" len="med"/>
                    </a:lnL>
                    <a:lnR cmpd="sng" algn="ctr" cap="flat" w="2277">
                      <a:solidFill>
                        <a:srgbClr val="FFFFFF"/>
                      </a:solidFill>
                      <a:prstDash val="solid"/>
                      <a:round/>
                      <a:headEnd type="none" w="med" len="med"/>
                      <a:tailEnd type="none" w="med" len="med"/>
                    </a:lnR>
                    <a:lnT cmpd="sng" algn="ctr" cap="flat" w="2277">
                      <a:solidFill>
                        <a:srgbClr val="FFFFFF"/>
                      </a:solidFill>
                      <a:prstDash val="solid"/>
                      <a:round/>
                      <a:headEnd type="none" w="med" len="med"/>
                      <a:tailEnd type="none" w="med" len="med"/>
                    </a:lnT>
                    <a:lnB cmpd="sng" algn="ctr" cap="flat" w="2277">
                      <a:solidFill>
                        <a:srgbClr val="FFFFFF"/>
                      </a:solidFill>
                      <a:prstDash val="solid"/>
                      <a:round/>
                      <a:headEnd type="none" w="med" len="med"/>
                      <a:tailEnd type="none" w="med" len="med"/>
                    </a:lnB>
                  </a:tcPr>
                </a:tc>
              </a:tr>
              <a:tr h="394447">
                <a:tc>
                  <a:txBody>
                    <a:bodyPr anchor="t" rtlCol="false"/>
                    <a:lstStyle/>
                    <a:p>
                      <a:pPr algn="l" marL="252953" indent="-126476" lvl="1">
                        <a:lnSpc>
                          <a:spcPts val="1640"/>
                        </a:lnSpc>
                        <a:buFont typeface="Arial"/>
                        <a:buChar char="•"/>
                        <a:defRPr/>
                      </a:pPr>
                      <a:r>
                        <a:rPr lang="en-US" sz="1171">
                          <a:solidFill>
                            <a:srgbClr val="FFFFFF"/>
                          </a:solidFill>
                          <a:latin typeface="HK Grotesk"/>
                          <a:ea typeface="HK Grotesk"/>
                          <a:cs typeface="HK Grotesk"/>
                          <a:sym typeface="HK Grotesk"/>
                        </a:rPr>
                        <a:t>Occupancy-to-Total Expense</a:t>
                      </a:r>
                      <a:endParaRPr lang="en-US" sz="1100"/>
                    </a:p>
                  </a:txBody>
                  <a:tcPr marL="32307" marR="32307" marT="32307" marB="32307" anchor="ctr">
                    <a:lnL cmpd="sng" algn="ctr" cap="flat" w="2277">
                      <a:solidFill>
                        <a:srgbClr val="FFFFFF"/>
                      </a:solidFill>
                      <a:prstDash val="solid"/>
                      <a:round/>
                      <a:headEnd type="none" w="med" len="med"/>
                      <a:tailEnd type="none" w="med" len="med"/>
                    </a:lnL>
                    <a:lnR cmpd="sng" algn="ctr" cap="flat" w="2277">
                      <a:solidFill>
                        <a:srgbClr val="FFFFFF"/>
                      </a:solidFill>
                      <a:prstDash val="solid"/>
                      <a:round/>
                      <a:headEnd type="none" w="med" len="med"/>
                      <a:tailEnd type="none" w="med" len="med"/>
                    </a:lnR>
                    <a:lnT cmpd="sng" algn="ctr" cap="flat" w="2277">
                      <a:solidFill>
                        <a:srgbClr val="FFFFFF"/>
                      </a:solidFill>
                      <a:prstDash val="solid"/>
                      <a:round/>
                      <a:headEnd type="none" w="med" len="med"/>
                      <a:tailEnd type="none" w="med" len="med"/>
                    </a:lnT>
                    <a:lnB cmpd="sng" algn="ctr" cap="flat" w="2277">
                      <a:solidFill>
                        <a:srgbClr val="FFFFFF"/>
                      </a:solidFill>
                      <a:prstDash val="solid"/>
                      <a:round/>
                      <a:headEnd type="none" w="med" len="med"/>
                      <a:tailEnd type="none" w="med" len="med"/>
                    </a:lnB>
                  </a:tcPr>
                </a:tc>
                <a:tc>
                  <a:txBody>
                    <a:bodyPr anchor="t" rtlCol="false"/>
                    <a:lstStyle/>
                    <a:p>
                      <a:pPr algn="ctr">
                        <a:lnSpc>
                          <a:spcPts val="2982"/>
                        </a:lnSpc>
                        <a:defRPr/>
                      </a:pPr>
                      <a:r>
                        <a:rPr lang="en-US" sz="2130">
                          <a:solidFill>
                            <a:srgbClr val="FFFFFF"/>
                          </a:solidFill>
                          <a:latin typeface="HK Grotesk"/>
                          <a:ea typeface="HK Grotesk"/>
                          <a:cs typeface="HK Grotesk"/>
                          <a:sym typeface="HK Grotesk"/>
                        </a:rPr>
                        <a:t>9.40%</a:t>
                      </a:r>
                      <a:endParaRPr lang="en-US" sz="1100"/>
                    </a:p>
                  </a:txBody>
                  <a:tcPr marL="32307" marR="32307" marT="32307" marB="32307" anchor="ctr">
                    <a:lnL cmpd="sng" algn="ctr" cap="flat" w="2277">
                      <a:solidFill>
                        <a:srgbClr val="FFFFFF"/>
                      </a:solidFill>
                      <a:prstDash val="solid"/>
                      <a:round/>
                      <a:headEnd type="none" w="med" len="med"/>
                      <a:tailEnd type="none" w="med" len="med"/>
                    </a:lnL>
                    <a:lnR cmpd="sng" algn="ctr" cap="flat" w="2277">
                      <a:solidFill>
                        <a:srgbClr val="FFFFFF"/>
                      </a:solidFill>
                      <a:prstDash val="solid"/>
                      <a:round/>
                      <a:headEnd type="none" w="med" len="med"/>
                      <a:tailEnd type="none" w="med" len="med"/>
                    </a:lnR>
                    <a:lnT cmpd="sng" algn="ctr" cap="flat" w="2277">
                      <a:solidFill>
                        <a:srgbClr val="FFFFFF"/>
                      </a:solidFill>
                      <a:prstDash val="solid"/>
                      <a:round/>
                      <a:headEnd type="none" w="med" len="med"/>
                      <a:tailEnd type="none" w="med" len="med"/>
                    </a:lnT>
                    <a:lnB cmpd="sng" algn="ctr" cap="flat" w="2277">
                      <a:solidFill>
                        <a:srgbClr val="FFFFFF"/>
                      </a:solidFill>
                      <a:prstDash val="solid"/>
                      <a:round/>
                      <a:headEnd type="none" w="med" len="med"/>
                      <a:tailEnd type="none" w="med" len="med"/>
                    </a:lnB>
                  </a:tcPr>
                </a:tc>
                <a:tc>
                  <a:txBody>
                    <a:bodyPr anchor="t" rtlCol="false"/>
                    <a:lstStyle/>
                    <a:p>
                      <a:pPr algn="l" marL="252953" indent="-126476" lvl="1">
                        <a:lnSpc>
                          <a:spcPts val="1640"/>
                        </a:lnSpc>
                        <a:buFont typeface="Arial"/>
                        <a:buChar char="•"/>
                        <a:defRPr/>
                      </a:pPr>
                      <a:r>
                        <a:rPr lang="en-US" sz="1171">
                          <a:solidFill>
                            <a:srgbClr val="FFFFFF"/>
                          </a:solidFill>
                          <a:latin typeface="HK Grotesk"/>
                          <a:ea typeface="HK Grotesk"/>
                          <a:cs typeface="HK Grotesk"/>
                          <a:sym typeface="HK Grotesk"/>
                        </a:rPr>
                        <a:t>(Within efficient range of 8–12%)</a:t>
                      </a:r>
                      <a:endParaRPr lang="en-US" sz="1100"/>
                    </a:p>
                  </a:txBody>
                  <a:tcPr marL="32307" marR="32307" marT="32307" marB="32307" anchor="ctr">
                    <a:lnL cmpd="sng" algn="ctr" cap="flat" w="2277">
                      <a:solidFill>
                        <a:srgbClr val="FFFFFF"/>
                      </a:solidFill>
                      <a:prstDash val="solid"/>
                      <a:round/>
                      <a:headEnd type="none" w="med" len="med"/>
                      <a:tailEnd type="none" w="med" len="med"/>
                    </a:lnL>
                    <a:lnR cmpd="sng" algn="ctr" cap="flat" w="2277">
                      <a:solidFill>
                        <a:srgbClr val="FFFFFF"/>
                      </a:solidFill>
                      <a:prstDash val="solid"/>
                      <a:round/>
                      <a:headEnd type="none" w="med" len="med"/>
                      <a:tailEnd type="none" w="med" len="med"/>
                    </a:lnR>
                    <a:lnT cmpd="sng" algn="ctr" cap="flat" w="2277">
                      <a:solidFill>
                        <a:srgbClr val="FFFFFF"/>
                      </a:solidFill>
                      <a:prstDash val="solid"/>
                      <a:round/>
                      <a:headEnd type="none" w="med" len="med"/>
                      <a:tailEnd type="none" w="med" len="med"/>
                    </a:lnT>
                    <a:lnB cmpd="sng" algn="ctr" cap="flat" w="2277">
                      <a:solidFill>
                        <a:srgbClr val="FFFFFF"/>
                      </a:solidFill>
                      <a:prstDash val="solid"/>
                      <a:round/>
                      <a:headEnd type="none" w="med" len="med"/>
                      <a:tailEnd type="none" w="med" len="med"/>
                    </a:lnB>
                  </a:tcPr>
                </a:tc>
              </a:tr>
              <a:tr h="338120">
                <a:tc>
                  <a:txBody>
                    <a:bodyPr anchor="t" rtlCol="false"/>
                    <a:lstStyle/>
                    <a:p>
                      <a:pPr algn="l" marL="252953" indent="-126476" lvl="1">
                        <a:lnSpc>
                          <a:spcPts val="1640"/>
                        </a:lnSpc>
                        <a:buFont typeface="Arial"/>
                        <a:buChar char="•"/>
                        <a:defRPr/>
                      </a:pPr>
                      <a:r>
                        <a:rPr lang="en-US" sz="1171">
                          <a:solidFill>
                            <a:srgbClr val="FFFFFF"/>
                          </a:solidFill>
                          <a:latin typeface="HK Grotesk"/>
                          <a:ea typeface="HK Grotesk"/>
                          <a:cs typeface="HK Grotesk"/>
                          <a:sym typeface="HK Grotesk"/>
                        </a:rPr>
                        <a:t>COGS-to-Total Expense</a:t>
                      </a:r>
                      <a:endParaRPr lang="en-US" sz="1100"/>
                    </a:p>
                  </a:txBody>
                  <a:tcPr marL="32307" marR="32307" marT="32307" marB="32307" anchor="ctr">
                    <a:lnL cmpd="sng" algn="ctr" cap="flat" w="2277">
                      <a:solidFill>
                        <a:srgbClr val="FFFFFF"/>
                      </a:solidFill>
                      <a:prstDash val="solid"/>
                      <a:round/>
                      <a:headEnd type="none" w="med" len="med"/>
                      <a:tailEnd type="none" w="med" len="med"/>
                    </a:lnL>
                    <a:lnR cmpd="sng" algn="ctr" cap="flat" w="2277">
                      <a:solidFill>
                        <a:srgbClr val="FFFFFF"/>
                      </a:solidFill>
                      <a:prstDash val="solid"/>
                      <a:round/>
                      <a:headEnd type="none" w="med" len="med"/>
                      <a:tailEnd type="none" w="med" len="med"/>
                    </a:lnR>
                    <a:lnT cmpd="sng" algn="ctr" cap="flat" w="2277">
                      <a:solidFill>
                        <a:srgbClr val="FFFFFF"/>
                      </a:solidFill>
                      <a:prstDash val="solid"/>
                      <a:round/>
                      <a:headEnd type="none" w="med" len="med"/>
                      <a:tailEnd type="none" w="med" len="med"/>
                    </a:lnT>
                    <a:lnB cmpd="sng" algn="ctr" cap="flat" w="2277">
                      <a:solidFill>
                        <a:srgbClr val="FFFFFF"/>
                      </a:solidFill>
                      <a:prstDash val="solid"/>
                      <a:round/>
                      <a:headEnd type="none" w="med" len="med"/>
                      <a:tailEnd type="none" w="med" len="med"/>
                    </a:lnB>
                  </a:tcPr>
                </a:tc>
                <a:tc>
                  <a:txBody>
                    <a:bodyPr anchor="t" rtlCol="false"/>
                    <a:lstStyle/>
                    <a:p>
                      <a:pPr algn="ctr">
                        <a:lnSpc>
                          <a:spcPts val="2982"/>
                        </a:lnSpc>
                        <a:defRPr/>
                      </a:pPr>
                      <a:r>
                        <a:rPr lang="en-US" sz="2130">
                          <a:solidFill>
                            <a:srgbClr val="FFFFFF"/>
                          </a:solidFill>
                          <a:latin typeface="HK Grotesk"/>
                          <a:ea typeface="HK Grotesk"/>
                          <a:cs typeface="HK Grotesk"/>
                          <a:sym typeface="HK Grotesk"/>
                        </a:rPr>
                        <a:t>8.80%</a:t>
                      </a:r>
                      <a:endParaRPr lang="en-US" sz="1100"/>
                    </a:p>
                  </a:txBody>
                  <a:tcPr marL="32307" marR="32307" marT="32307" marB="32307" anchor="ctr">
                    <a:lnL cmpd="sng" algn="ctr" cap="flat" w="2277">
                      <a:solidFill>
                        <a:srgbClr val="FFFFFF"/>
                      </a:solidFill>
                      <a:prstDash val="solid"/>
                      <a:round/>
                      <a:headEnd type="none" w="med" len="med"/>
                      <a:tailEnd type="none" w="med" len="med"/>
                    </a:lnL>
                    <a:lnR cmpd="sng" algn="ctr" cap="flat" w="2277">
                      <a:solidFill>
                        <a:srgbClr val="FFFFFF"/>
                      </a:solidFill>
                      <a:prstDash val="solid"/>
                      <a:round/>
                      <a:headEnd type="none" w="med" len="med"/>
                      <a:tailEnd type="none" w="med" len="med"/>
                    </a:lnR>
                    <a:lnT cmpd="sng" algn="ctr" cap="flat" w="2277">
                      <a:solidFill>
                        <a:srgbClr val="FFFFFF"/>
                      </a:solidFill>
                      <a:prstDash val="solid"/>
                      <a:round/>
                      <a:headEnd type="none" w="med" len="med"/>
                      <a:tailEnd type="none" w="med" len="med"/>
                    </a:lnT>
                    <a:lnB cmpd="sng" algn="ctr" cap="flat" w="2277">
                      <a:solidFill>
                        <a:srgbClr val="FFFFFF"/>
                      </a:solidFill>
                      <a:prstDash val="solid"/>
                      <a:round/>
                      <a:headEnd type="none" w="med" len="med"/>
                      <a:tailEnd type="none" w="med" len="med"/>
                    </a:lnB>
                  </a:tcPr>
                </a:tc>
                <a:tc>
                  <a:txBody>
                    <a:bodyPr anchor="t" rtlCol="false"/>
                    <a:lstStyle/>
                    <a:p>
                      <a:pPr algn="l" marL="252953" indent="-126476" lvl="1">
                        <a:lnSpc>
                          <a:spcPts val="1640"/>
                        </a:lnSpc>
                        <a:buFont typeface="Arial"/>
                        <a:buChar char="•"/>
                        <a:defRPr/>
                      </a:pPr>
                      <a:r>
                        <a:rPr lang="en-US" sz="1171">
                          <a:solidFill>
                            <a:srgbClr val="FFFFFF"/>
                          </a:solidFill>
                          <a:latin typeface="HK Grotesk"/>
                          <a:ea typeface="HK Grotesk"/>
                          <a:cs typeface="HK Grotesk"/>
                          <a:sym typeface="HK Grotesk"/>
                        </a:rPr>
                        <a:t>(Improving year-over-year due to IS margin mix)</a:t>
                      </a:r>
                      <a:endParaRPr lang="en-US" sz="1100"/>
                    </a:p>
                  </a:txBody>
                  <a:tcPr marL="32307" marR="32307" marT="32307" marB="32307" anchor="ctr">
                    <a:lnL cmpd="sng" algn="ctr" cap="flat" w="2277">
                      <a:solidFill>
                        <a:srgbClr val="FFFFFF"/>
                      </a:solidFill>
                      <a:prstDash val="solid"/>
                      <a:round/>
                      <a:headEnd type="none" w="med" len="med"/>
                      <a:tailEnd type="none" w="med" len="med"/>
                    </a:lnL>
                    <a:lnR cmpd="sng" algn="ctr" cap="flat" w="2277">
                      <a:solidFill>
                        <a:srgbClr val="FFFFFF"/>
                      </a:solidFill>
                      <a:prstDash val="solid"/>
                      <a:round/>
                      <a:headEnd type="none" w="med" len="med"/>
                      <a:tailEnd type="none" w="med" len="med"/>
                    </a:lnR>
                    <a:lnT cmpd="sng" algn="ctr" cap="flat" w="2277">
                      <a:solidFill>
                        <a:srgbClr val="FFFFFF"/>
                      </a:solidFill>
                      <a:prstDash val="solid"/>
                      <a:round/>
                      <a:headEnd type="none" w="med" len="med"/>
                      <a:tailEnd type="none" w="med" len="med"/>
                    </a:lnT>
                    <a:lnB cmpd="sng" algn="ctr" cap="flat" w="2277">
                      <a:solidFill>
                        <a:srgbClr val="FFFFFF"/>
                      </a:solidFill>
                      <a:prstDash val="solid"/>
                      <a:round/>
                      <a:headEnd type="none" w="med" len="med"/>
                      <a:tailEnd type="none" w="med" len="med"/>
                    </a:lnB>
                  </a:tcPr>
                </a:tc>
              </a:tr>
              <a:tr h="338120">
                <a:tc>
                  <a:txBody>
                    <a:bodyPr anchor="t" rtlCol="false"/>
                    <a:lstStyle/>
                    <a:p>
                      <a:pPr algn="l" marL="252953" indent="-126476" lvl="1">
                        <a:lnSpc>
                          <a:spcPts val="1640"/>
                        </a:lnSpc>
                        <a:buFont typeface="Arial"/>
                        <a:buChar char="•"/>
                        <a:defRPr/>
                      </a:pPr>
                      <a:r>
                        <a:rPr lang="en-US" sz="1171">
                          <a:solidFill>
                            <a:srgbClr val="FFFFFF"/>
                          </a:solidFill>
                          <a:latin typeface="HK Grotesk"/>
                          <a:ea typeface="HK Grotesk"/>
                          <a:cs typeface="HK Grotesk"/>
                          <a:sym typeface="HK Grotesk"/>
                        </a:rPr>
                        <a:t>Admin + Overhead</a:t>
                      </a:r>
                      <a:endParaRPr lang="en-US" sz="1100"/>
                    </a:p>
                  </a:txBody>
                  <a:tcPr marL="32307" marR="32307" marT="32307" marB="32307" anchor="ctr">
                    <a:lnL cmpd="sng" algn="ctr" cap="flat" w="2277">
                      <a:solidFill>
                        <a:srgbClr val="FFFFFF"/>
                      </a:solidFill>
                      <a:prstDash val="solid"/>
                      <a:round/>
                      <a:headEnd type="none" w="med" len="med"/>
                      <a:tailEnd type="none" w="med" len="med"/>
                    </a:lnL>
                    <a:lnR cmpd="sng" algn="ctr" cap="flat" w="2277">
                      <a:solidFill>
                        <a:srgbClr val="FFFFFF"/>
                      </a:solidFill>
                      <a:prstDash val="solid"/>
                      <a:round/>
                      <a:headEnd type="none" w="med" len="med"/>
                      <a:tailEnd type="none" w="med" len="med"/>
                    </a:lnR>
                    <a:lnT cmpd="sng" algn="ctr" cap="flat" w="2277">
                      <a:solidFill>
                        <a:srgbClr val="FFFFFF"/>
                      </a:solidFill>
                      <a:prstDash val="solid"/>
                      <a:round/>
                      <a:headEnd type="none" w="med" len="med"/>
                      <a:tailEnd type="none" w="med" len="med"/>
                    </a:lnT>
                    <a:lnB cmpd="sng" algn="ctr" cap="flat" w="2277">
                      <a:solidFill>
                        <a:srgbClr val="FFFFFF"/>
                      </a:solidFill>
                      <a:prstDash val="solid"/>
                      <a:round/>
                      <a:headEnd type="none" w="med" len="med"/>
                      <a:tailEnd type="none" w="med" len="med"/>
                    </a:lnB>
                  </a:tcPr>
                </a:tc>
                <a:tc>
                  <a:txBody>
                    <a:bodyPr anchor="t" rtlCol="false"/>
                    <a:lstStyle/>
                    <a:p>
                      <a:pPr algn="ctr">
                        <a:lnSpc>
                          <a:spcPts val="2982"/>
                        </a:lnSpc>
                        <a:defRPr/>
                      </a:pPr>
                      <a:r>
                        <a:rPr lang="en-US" sz="2130">
                          <a:solidFill>
                            <a:srgbClr val="FFFFFF"/>
                          </a:solidFill>
                          <a:latin typeface="HK Grotesk"/>
                          <a:ea typeface="HK Grotesk"/>
                          <a:cs typeface="HK Grotesk"/>
                          <a:sym typeface="HK Grotesk"/>
                        </a:rPr>
                        <a:t>&lt;10%</a:t>
                      </a:r>
                      <a:endParaRPr lang="en-US" sz="1100"/>
                    </a:p>
                  </a:txBody>
                  <a:tcPr marL="32307" marR="32307" marT="32307" marB="32307" anchor="ctr">
                    <a:lnL cmpd="sng" algn="ctr" cap="flat" w="2277">
                      <a:solidFill>
                        <a:srgbClr val="FFFFFF"/>
                      </a:solidFill>
                      <a:prstDash val="solid"/>
                      <a:round/>
                      <a:headEnd type="none" w="med" len="med"/>
                      <a:tailEnd type="none" w="med" len="med"/>
                    </a:lnL>
                    <a:lnR cmpd="sng" algn="ctr" cap="flat" w="2277">
                      <a:solidFill>
                        <a:srgbClr val="FFFFFF"/>
                      </a:solidFill>
                      <a:prstDash val="solid"/>
                      <a:round/>
                      <a:headEnd type="none" w="med" len="med"/>
                      <a:tailEnd type="none" w="med" len="med"/>
                    </a:lnR>
                    <a:lnT cmpd="sng" algn="ctr" cap="flat" w="2277">
                      <a:solidFill>
                        <a:srgbClr val="FFFFFF"/>
                      </a:solidFill>
                      <a:prstDash val="solid"/>
                      <a:round/>
                      <a:headEnd type="none" w="med" len="med"/>
                      <a:tailEnd type="none" w="med" len="med"/>
                    </a:lnT>
                    <a:lnB cmpd="sng" algn="ctr" cap="flat" w="2277">
                      <a:solidFill>
                        <a:srgbClr val="FFFFFF"/>
                      </a:solidFill>
                      <a:prstDash val="solid"/>
                      <a:round/>
                      <a:headEnd type="none" w="med" len="med"/>
                      <a:tailEnd type="none" w="med" len="med"/>
                    </a:lnB>
                  </a:tcPr>
                </a:tc>
                <a:tc>
                  <a:txBody>
                    <a:bodyPr anchor="t" rtlCol="false"/>
                    <a:lstStyle/>
                    <a:p>
                      <a:pPr algn="l" marL="252953" indent="-126476" lvl="1">
                        <a:lnSpc>
                          <a:spcPts val="1640"/>
                        </a:lnSpc>
                        <a:buFont typeface="Arial"/>
                        <a:buChar char="•"/>
                        <a:defRPr/>
                      </a:pPr>
                      <a:r>
                        <a:rPr lang="en-US" sz="1171">
                          <a:solidFill>
                            <a:srgbClr val="FFFFFF"/>
                          </a:solidFill>
                          <a:latin typeface="HK Grotesk"/>
                          <a:ea typeface="HK Grotesk"/>
                          <a:cs typeface="HK Grotesk"/>
                          <a:sym typeface="HK Grotesk"/>
                        </a:rPr>
                        <a:t>(Strong nonprofit efficiency)</a:t>
                      </a:r>
                      <a:endParaRPr lang="en-US" sz="1100"/>
                    </a:p>
                  </a:txBody>
                  <a:tcPr marL="32307" marR="32307" marT="32307" marB="32307" anchor="ctr">
                    <a:lnL cmpd="sng" algn="ctr" cap="flat" w="2277">
                      <a:solidFill>
                        <a:srgbClr val="FFFFFF"/>
                      </a:solidFill>
                      <a:prstDash val="solid"/>
                      <a:round/>
                      <a:headEnd type="none" w="med" len="med"/>
                      <a:tailEnd type="none" w="med" len="med"/>
                    </a:lnL>
                    <a:lnR cmpd="sng" algn="ctr" cap="flat" w="2277">
                      <a:solidFill>
                        <a:srgbClr val="FFFFFF"/>
                      </a:solidFill>
                      <a:prstDash val="solid"/>
                      <a:round/>
                      <a:headEnd type="none" w="med" len="med"/>
                      <a:tailEnd type="none" w="med" len="med"/>
                    </a:lnR>
                    <a:lnT cmpd="sng" algn="ctr" cap="flat" w="2277">
                      <a:solidFill>
                        <a:srgbClr val="FFFFFF"/>
                      </a:solidFill>
                      <a:prstDash val="solid"/>
                      <a:round/>
                      <a:headEnd type="none" w="med" len="med"/>
                      <a:tailEnd type="none" w="med" len="med"/>
                    </a:lnT>
                    <a:lnB cmpd="sng" algn="ctr" cap="flat" w="2277">
                      <a:solidFill>
                        <a:srgbClr val="FFFFFF"/>
                      </a:solidFill>
                      <a:prstDash val="solid"/>
                      <a:round/>
                      <a:headEnd type="none" w="med" len="med"/>
                      <a:tailEnd type="none" w="med" len="med"/>
                    </a:lnB>
                  </a:tcPr>
                </a:tc>
              </a:tr>
            </a:tbl>
          </a:graphicData>
        </a:graphic>
      </p:graphicFrame>
      <p:sp>
        <p:nvSpPr>
          <p:cNvPr name="AutoShape 3" id="3"/>
          <p:cNvSpPr/>
          <p:nvPr/>
        </p:nvSpPr>
        <p:spPr>
          <a:xfrm rot="0">
            <a:off x="-137747" y="7860607"/>
            <a:ext cx="18425747" cy="0"/>
          </a:xfrm>
          <a:prstGeom prst="line">
            <a:avLst/>
          </a:prstGeom>
          <a:ln cap="rnd" w="9525">
            <a:solidFill>
              <a:srgbClr val="FFFFFF"/>
            </a:solidFill>
            <a:prstDash val="solid"/>
            <a:headEnd type="none" len="sm" w="sm"/>
            <a:tailEnd type="none" len="sm" w="sm"/>
          </a:ln>
        </p:spPr>
      </p:sp>
      <p:sp>
        <p:nvSpPr>
          <p:cNvPr name="TextBox 4" id="4"/>
          <p:cNvSpPr txBox="true"/>
          <p:nvPr/>
        </p:nvSpPr>
        <p:spPr>
          <a:xfrm rot="0">
            <a:off x="1028700" y="2988567"/>
            <a:ext cx="9205230" cy="1914525"/>
          </a:xfrm>
          <a:prstGeom prst="rect">
            <a:avLst/>
          </a:prstGeom>
        </p:spPr>
        <p:txBody>
          <a:bodyPr anchor="t" rtlCol="false" tIns="0" lIns="0" bIns="0" rIns="0">
            <a:spAutoFit/>
          </a:bodyPr>
          <a:lstStyle/>
          <a:p>
            <a:pPr algn="l" marL="0" indent="0" lvl="0">
              <a:lnSpc>
                <a:spcPts val="15018"/>
              </a:lnSpc>
            </a:pPr>
            <a:r>
              <a:rPr lang="en-US" sz="12515">
                <a:solidFill>
                  <a:srgbClr val="FFFFFF"/>
                </a:solidFill>
                <a:latin typeface="HK Grotesk"/>
                <a:ea typeface="HK Grotesk"/>
                <a:cs typeface="HK Grotesk"/>
                <a:sym typeface="HK Grotesk"/>
              </a:rPr>
              <a:t>Key Ratios</a:t>
            </a:r>
          </a:p>
        </p:txBody>
      </p:sp>
      <p:sp>
        <p:nvSpPr>
          <p:cNvPr name="TextBox 5" id="5"/>
          <p:cNvSpPr txBox="true"/>
          <p:nvPr/>
        </p:nvSpPr>
        <p:spPr>
          <a:xfrm rot="0">
            <a:off x="1028700" y="8583645"/>
            <a:ext cx="8115300" cy="1047750"/>
          </a:xfrm>
          <a:prstGeom prst="rect">
            <a:avLst/>
          </a:prstGeom>
        </p:spPr>
        <p:txBody>
          <a:bodyPr anchor="t" rtlCol="false" tIns="0" lIns="0" bIns="0" rIns="0">
            <a:spAutoFit/>
          </a:bodyPr>
          <a:lstStyle/>
          <a:p>
            <a:pPr algn="l" marL="0" indent="0" lvl="0">
              <a:lnSpc>
                <a:spcPts val="4200"/>
              </a:lnSpc>
            </a:pPr>
            <a:r>
              <a:rPr lang="en-US" sz="3000">
                <a:solidFill>
                  <a:srgbClr val="FFFFFF"/>
                </a:solidFill>
                <a:latin typeface="Canva Sans"/>
                <a:ea typeface="Canva Sans"/>
                <a:cs typeface="Canva Sans"/>
                <a:sym typeface="Canva Sans"/>
              </a:rPr>
              <a:t>Indicators of a healthy employment social enterprise</a:t>
            </a:r>
          </a:p>
        </p:txBody>
      </p:sp>
      <p:sp>
        <p:nvSpPr>
          <p:cNvPr name="AutoShape 6" id="6"/>
          <p:cNvSpPr/>
          <p:nvPr/>
        </p:nvSpPr>
        <p:spPr>
          <a:xfrm rot="-5400000">
            <a:off x="13204465" y="9131332"/>
            <a:ext cx="2531926" cy="0"/>
          </a:xfrm>
          <a:prstGeom prst="line">
            <a:avLst/>
          </a:prstGeom>
          <a:ln cap="rnd" w="9525">
            <a:solidFill>
              <a:srgbClr val="FFFFFF"/>
            </a:solidFill>
            <a:prstDash val="solid"/>
            <a:headEnd type="none" len="sm" w="sm"/>
            <a:tailEnd type="none" len="sm" w="sm"/>
          </a:ln>
        </p:spPr>
      </p:sp>
      <p:sp>
        <p:nvSpPr>
          <p:cNvPr name="AutoShape 7" id="7"/>
          <p:cNvSpPr/>
          <p:nvPr/>
        </p:nvSpPr>
        <p:spPr>
          <a:xfrm rot="-5402080">
            <a:off x="8049773" y="3930311"/>
            <a:ext cx="7870148" cy="0"/>
          </a:xfrm>
          <a:prstGeom prst="line">
            <a:avLst/>
          </a:prstGeom>
          <a:ln cap="rnd" w="9525">
            <a:solidFill>
              <a:srgbClr val="FFFFFF"/>
            </a:solidFill>
            <a:prstDash val="solid"/>
            <a:headEnd type="none" len="sm" w="sm"/>
            <a:tailEnd type="none" len="sm" w="sm"/>
          </a:ln>
        </p:spPr>
      </p:sp>
    </p:spTree>
  </p:cSld>
  <p:clrMapOvr>
    <a:masterClrMapping/>
  </p:clrMapOvr>
</p:sld>
</file>

<file path=ppt/slides/slide12.xml><?xml version="1.0" encoding="utf-8"?>
<p:sld xmlns:p="http://schemas.openxmlformats.org/presentationml/2006/main" xmlns:a="http://schemas.openxmlformats.org/drawingml/2006/main">
  <p:cSld>
    <p:bg>
      <p:bgPr>
        <a:solidFill>
          <a:srgbClr val="26385F"/>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5996360" y="249860"/>
          <a:ext cx="12092693" cy="9634880"/>
        </p:xfrm>
        <a:graphic>
          <a:graphicData uri="http://schemas.openxmlformats.org/drawingml/2006/table">
            <a:tbl>
              <a:tblPr/>
              <a:tblGrid>
                <a:gridCol w="4024242"/>
                <a:gridCol w="2017113"/>
                <a:gridCol w="2017113"/>
                <a:gridCol w="2017113"/>
                <a:gridCol w="2017113"/>
              </a:tblGrid>
              <a:tr h="943795">
                <a:tc>
                  <a:txBody>
                    <a:bodyPr anchor="t" rtlCol="false"/>
                    <a:lstStyle/>
                    <a:p>
                      <a:pPr algn="l">
                        <a:lnSpc>
                          <a:spcPts val="2239"/>
                        </a:lnSpc>
                        <a:defRPr/>
                      </a:pP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ctr">
                        <a:lnSpc>
                          <a:spcPts val="2240"/>
                        </a:lnSpc>
                        <a:defRPr/>
                      </a:pPr>
                      <a:r>
                        <a:rPr lang="en-US" sz="1600" b="true">
                          <a:solidFill>
                            <a:srgbClr val="FFFFFF"/>
                          </a:solidFill>
                          <a:latin typeface="Canva Sans Bold"/>
                          <a:ea typeface="Canva Sans Bold"/>
                          <a:cs typeface="Canva Sans Bold"/>
                          <a:sym typeface="Canva Sans Bold"/>
                        </a:rPr>
                        <a:t>2026 </a:t>
                      </a:r>
                      <a:endParaRPr lang="en-US" sz="1100"/>
                    </a:p>
                    <a:p>
                      <a:pPr algn="ctr">
                        <a:lnSpc>
                          <a:spcPts val="2240"/>
                        </a:lnSpc>
                      </a:pPr>
                      <a:r>
                        <a:rPr lang="en-US" sz="1600" b="true">
                          <a:solidFill>
                            <a:srgbClr val="FFFFFF"/>
                          </a:solidFill>
                          <a:latin typeface="Canva Sans Bold"/>
                          <a:ea typeface="Canva Sans Bold"/>
                          <a:cs typeface="Canva Sans Bold"/>
                          <a:sym typeface="Canva Sans Bold"/>
                        </a:rPr>
                        <a:t>Operations</a:t>
                      </a:r>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ctr">
                        <a:lnSpc>
                          <a:spcPts val="2240"/>
                        </a:lnSpc>
                        <a:defRPr/>
                      </a:pPr>
                      <a:r>
                        <a:rPr lang="en-US" b="true" sz="1600">
                          <a:solidFill>
                            <a:srgbClr val="FFFFFF"/>
                          </a:solidFill>
                          <a:latin typeface="Canva Sans Bold"/>
                          <a:ea typeface="Canva Sans Bold"/>
                          <a:cs typeface="Canva Sans Bold"/>
                          <a:sym typeface="Canva Sans Bold"/>
                        </a:rPr>
                        <a:t>2024</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ctr">
                        <a:lnSpc>
                          <a:spcPts val="2240"/>
                        </a:lnSpc>
                        <a:defRPr/>
                      </a:pPr>
                      <a:r>
                        <a:rPr lang="en-US" b="true" sz="1600">
                          <a:solidFill>
                            <a:srgbClr val="FFFFFF"/>
                          </a:solidFill>
                          <a:latin typeface="Canva Sans Bold"/>
                          <a:ea typeface="Canva Sans Bold"/>
                          <a:cs typeface="Canva Sans Bold"/>
                          <a:sym typeface="Canva Sans Bold"/>
                        </a:rPr>
                        <a:t>2025 EOY Forecast</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ctr">
                        <a:lnSpc>
                          <a:spcPts val="2240"/>
                        </a:lnSpc>
                        <a:defRPr/>
                      </a:pPr>
                      <a:r>
                        <a:rPr lang="en-US" b="true" sz="1600">
                          <a:solidFill>
                            <a:srgbClr val="FFFFFF"/>
                          </a:solidFill>
                          <a:latin typeface="Canva Sans Bold"/>
                          <a:ea typeface="Canva Sans Bold"/>
                          <a:cs typeface="Canva Sans Bold"/>
                          <a:sym typeface="Canva Sans Bold"/>
                        </a:rPr>
                        <a:t>Delta </a:t>
                      </a:r>
                      <a:endParaRPr lang="en-US" sz="1100"/>
                    </a:p>
                    <a:p>
                      <a:pPr algn="ctr">
                        <a:lnSpc>
                          <a:spcPts val="2240"/>
                        </a:lnSpc>
                      </a:pPr>
                      <a:r>
                        <a:rPr lang="en-US" b="true" sz="1600">
                          <a:solidFill>
                            <a:srgbClr val="FFFFFF"/>
                          </a:solidFill>
                          <a:latin typeface="Canva Sans Bold"/>
                          <a:ea typeface="Canva Sans Bold"/>
                          <a:cs typeface="Canva Sans Bold"/>
                          <a:sym typeface="Canva Sans Bold"/>
                        </a:rPr>
                        <a:t>(2025 - 2026)</a:t>
                      </a:r>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r>
              <a:tr h="476721">
                <a:tc gridSpan="5">
                  <a:txBody>
                    <a:bodyPr anchor="t" rtlCol="false"/>
                    <a:lstStyle/>
                    <a:p>
                      <a:pPr algn="l">
                        <a:lnSpc>
                          <a:spcPts val="2240"/>
                        </a:lnSpc>
                        <a:defRPr/>
                      </a:pPr>
                      <a:r>
                        <a:rPr lang="en-US" sz="1600" b="true">
                          <a:solidFill>
                            <a:srgbClr val="97D700"/>
                          </a:solidFill>
                          <a:latin typeface="Canva Sans Bold"/>
                          <a:ea typeface="Canva Sans Bold"/>
                          <a:cs typeface="Canva Sans Bold"/>
                          <a:sym typeface="Canva Sans Bold"/>
                        </a:rPr>
                        <a:t>2026 EXPENSES</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hMerge="true">
                  <a:txBody>
                    <a:bodyPr anchor="t" rtlCol="false"/>
                    <a:lstStyle/>
                    <a:p>
                      <a:pPr algn="l">
                        <a:lnSpc>
                          <a:spcPts val="2240"/>
                        </a:lnSpc>
                        <a:defRPr/>
                      </a:pPr>
                      <a:r>
                        <a:rPr lang="en-US" sz="1600" b="true">
                          <a:solidFill>
                            <a:srgbClr val="97D700"/>
                          </a:solidFill>
                          <a:latin typeface="Canva Sans Bold"/>
                          <a:ea typeface="Canva Sans Bold"/>
                          <a:cs typeface="Canva Sans Bold"/>
                          <a:sym typeface="Canva Sans Bold"/>
                        </a:rPr>
                        <a:t>2026 EXPENSES</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hMerge="true">
                  <a:txBody>
                    <a:bodyPr anchor="t" rtlCol="false"/>
                    <a:lstStyle/>
                    <a:p>
                      <a:pPr algn="l">
                        <a:lnSpc>
                          <a:spcPts val="2240"/>
                        </a:lnSpc>
                        <a:defRPr/>
                      </a:pPr>
                      <a:r>
                        <a:rPr lang="en-US" sz="1600" b="true">
                          <a:solidFill>
                            <a:srgbClr val="97D700"/>
                          </a:solidFill>
                          <a:latin typeface="Canva Sans Bold"/>
                          <a:ea typeface="Canva Sans Bold"/>
                          <a:cs typeface="Canva Sans Bold"/>
                          <a:sym typeface="Canva Sans Bold"/>
                        </a:rPr>
                        <a:t>2026 EXPENSES</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hMerge="true">
                  <a:txBody>
                    <a:bodyPr anchor="t" rtlCol="false"/>
                    <a:lstStyle/>
                    <a:p>
                      <a:pPr algn="l">
                        <a:lnSpc>
                          <a:spcPts val="2240"/>
                        </a:lnSpc>
                        <a:defRPr/>
                      </a:pPr>
                      <a:r>
                        <a:rPr lang="en-US" sz="1600" b="true">
                          <a:solidFill>
                            <a:srgbClr val="97D700"/>
                          </a:solidFill>
                          <a:latin typeface="Canva Sans Bold"/>
                          <a:ea typeface="Canva Sans Bold"/>
                          <a:cs typeface="Canva Sans Bold"/>
                          <a:sym typeface="Canva Sans Bold"/>
                        </a:rPr>
                        <a:t>2026 EXPENSES</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hMerge="true">
                  <a:txBody>
                    <a:bodyPr anchor="t" rtlCol="false"/>
                    <a:lstStyle/>
                    <a:p>
                      <a:pPr algn="l">
                        <a:lnSpc>
                          <a:spcPts val="2240"/>
                        </a:lnSpc>
                        <a:defRPr/>
                      </a:pPr>
                      <a:r>
                        <a:rPr lang="en-US" sz="1600" b="true">
                          <a:solidFill>
                            <a:srgbClr val="97D700"/>
                          </a:solidFill>
                          <a:latin typeface="Canva Sans Bold"/>
                          <a:ea typeface="Canva Sans Bold"/>
                          <a:cs typeface="Canva Sans Bold"/>
                          <a:sym typeface="Canva Sans Bold"/>
                        </a:rPr>
                        <a:t>2026 EXPENSES</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r>
              <a:tr h="448118">
                <a:tc>
                  <a:txBody>
                    <a:bodyPr anchor="t" rtlCol="false"/>
                    <a:lstStyle/>
                    <a:p>
                      <a:pPr algn="l">
                        <a:lnSpc>
                          <a:spcPts val="1960"/>
                        </a:lnSpc>
                        <a:defRPr/>
                      </a:pPr>
                      <a:r>
                        <a:rPr lang="en-US" sz="1400">
                          <a:solidFill>
                            <a:srgbClr val="FFFFFF"/>
                          </a:solidFill>
                          <a:latin typeface="Canva Sans"/>
                          <a:ea typeface="Canva Sans"/>
                          <a:cs typeface="Canva Sans"/>
                          <a:sym typeface="Canva Sans"/>
                        </a:rPr>
                        <a:t>Contract Service Expenses</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r">
                        <a:lnSpc>
                          <a:spcPts val="1960"/>
                        </a:lnSpc>
                        <a:defRPr/>
                      </a:pPr>
                      <a:r>
                        <a:rPr lang="en-US" sz="1400">
                          <a:solidFill>
                            <a:srgbClr val="FFFFFF"/>
                          </a:solidFill>
                          <a:latin typeface="Canva Sans"/>
                          <a:ea typeface="Canva Sans"/>
                          <a:cs typeface="Canva Sans"/>
                          <a:sym typeface="Canva Sans"/>
                        </a:rPr>
                        <a:t>$190,094</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005A70"/>
                    </a:solidFill>
                  </a:tcPr>
                </a:tc>
                <a:tc>
                  <a:txBody>
                    <a:bodyPr anchor="t" rtlCol="false"/>
                    <a:lstStyle/>
                    <a:p>
                      <a:pPr algn="r">
                        <a:lnSpc>
                          <a:spcPts val="1960"/>
                        </a:lnSpc>
                        <a:defRPr/>
                      </a:pPr>
                      <a:r>
                        <a:rPr lang="en-US" sz="1400">
                          <a:solidFill>
                            <a:srgbClr val="FFFFFF"/>
                          </a:solidFill>
                          <a:latin typeface="Canva Sans"/>
                          <a:ea typeface="Canva Sans"/>
                          <a:cs typeface="Canva Sans"/>
                          <a:sym typeface="Canva Sans"/>
                        </a:rPr>
                        <a:t>$271,847</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r">
                        <a:lnSpc>
                          <a:spcPts val="1960"/>
                        </a:lnSpc>
                        <a:defRPr/>
                      </a:pPr>
                      <a:r>
                        <a:rPr lang="en-US" sz="1400">
                          <a:solidFill>
                            <a:srgbClr val="FFFFFF"/>
                          </a:solidFill>
                          <a:latin typeface="Canva Sans"/>
                          <a:ea typeface="Canva Sans"/>
                          <a:cs typeface="Canva Sans"/>
                          <a:sym typeface="Canva Sans"/>
                        </a:rPr>
                        <a:t>$212,647</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r">
                        <a:lnSpc>
                          <a:spcPts val="1960"/>
                        </a:lnSpc>
                        <a:defRPr/>
                      </a:pPr>
                      <a:r>
                        <a:rPr lang="en-US" sz="1400" i="true">
                          <a:solidFill>
                            <a:srgbClr val="FFFFFF"/>
                          </a:solidFill>
                          <a:latin typeface="Canva Sans Italics"/>
                          <a:ea typeface="Canva Sans Italics"/>
                          <a:cs typeface="Canva Sans Italics"/>
                          <a:sym typeface="Canva Sans Italics"/>
                        </a:rPr>
                        <a:t> $ (22,553)</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r>
              <a:tr h="448118">
                <a:tc>
                  <a:txBody>
                    <a:bodyPr anchor="t" rtlCol="false"/>
                    <a:lstStyle/>
                    <a:p>
                      <a:pPr algn="l">
                        <a:lnSpc>
                          <a:spcPts val="1960"/>
                        </a:lnSpc>
                        <a:defRPr/>
                      </a:pPr>
                      <a:r>
                        <a:rPr lang="en-US" sz="1400">
                          <a:solidFill>
                            <a:srgbClr val="FFFFFF"/>
                          </a:solidFill>
                          <a:latin typeface="Canva Sans"/>
                          <a:ea typeface="Canva Sans"/>
                          <a:cs typeface="Canva Sans"/>
                          <a:sym typeface="Canva Sans"/>
                        </a:rPr>
                        <a:t>Facility Expenses</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r">
                        <a:lnSpc>
                          <a:spcPts val="1960"/>
                        </a:lnSpc>
                        <a:defRPr/>
                      </a:pPr>
                      <a:r>
                        <a:rPr lang="en-US" sz="1400">
                          <a:solidFill>
                            <a:srgbClr val="FFFFFF"/>
                          </a:solidFill>
                          <a:latin typeface="Canva Sans"/>
                          <a:ea typeface="Canva Sans"/>
                          <a:cs typeface="Canva Sans"/>
                          <a:sym typeface="Canva Sans"/>
                        </a:rPr>
                        <a:t>$412,139</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005A70"/>
                    </a:solidFill>
                  </a:tcPr>
                </a:tc>
                <a:tc>
                  <a:txBody>
                    <a:bodyPr anchor="t" rtlCol="false"/>
                    <a:lstStyle/>
                    <a:p>
                      <a:pPr algn="r">
                        <a:lnSpc>
                          <a:spcPts val="1960"/>
                        </a:lnSpc>
                        <a:defRPr/>
                      </a:pPr>
                      <a:r>
                        <a:rPr lang="en-US" sz="1400">
                          <a:solidFill>
                            <a:srgbClr val="FFFFFF"/>
                          </a:solidFill>
                          <a:latin typeface="Canva Sans"/>
                          <a:ea typeface="Canva Sans"/>
                          <a:cs typeface="Canva Sans"/>
                          <a:sym typeface="Canva Sans"/>
                        </a:rPr>
                        <a:t>$148,412</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r">
                        <a:lnSpc>
                          <a:spcPts val="1960"/>
                        </a:lnSpc>
                        <a:defRPr/>
                      </a:pPr>
                      <a:r>
                        <a:rPr lang="en-US" sz="1400">
                          <a:solidFill>
                            <a:srgbClr val="FFFFFF"/>
                          </a:solidFill>
                          <a:latin typeface="Canva Sans"/>
                          <a:ea typeface="Canva Sans"/>
                          <a:cs typeface="Canva Sans"/>
                          <a:sym typeface="Canva Sans"/>
                        </a:rPr>
                        <a:t>$360,417</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r">
                        <a:lnSpc>
                          <a:spcPts val="1960"/>
                        </a:lnSpc>
                        <a:defRPr/>
                      </a:pPr>
                      <a:r>
                        <a:rPr lang="en-US" sz="1400" i="true">
                          <a:solidFill>
                            <a:srgbClr val="97D700"/>
                          </a:solidFill>
                          <a:latin typeface="Canva Sans Italics"/>
                          <a:ea typeface="Canva Sans Italics"/>
                          <a:cs typeface="Canva Sans Italics"/>
                          <a:sym typeface="Canva Sans Italics"/>
                        </a:rPr>
                        <a:t>$51,723</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r>
              <a:tr h="448118">
                <a:tc>
                  <a:txBody>
                    <a:bodyPr anchor="t" rtlCol="false"/>
                    <a:lstStyle/>
                    <a:p>
                      <a:pPr algn="l">
                        <a:lnSpc>
                          <a:spcPts val="1960"/>
                        </a:lnSpc>
                        <a:defRPr/>
                      </a:pPr>
                      <a:r>
                        <a:rPr lang="en-US" sz="1400">
                          <a:solidFill>
                            <a:srgbClr val="FFFFFF"/>
                          </a:solidFill>
                          <a:latin typeface="Canva Sans"/>
                          <a:ea typeface="Canva Sans"/>
                          <a:cs typeface="Canva Sans"/>
                          <a:sym typeface="Canva Sans"/>
                        </a:rPr>
                        <a:t>Grants &amp; Direct Assistance</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r">
                        <a:lnSpc>
                          <a:spcPts val="1960"/>
                        </a:lnSpc>
                        <a:defRPr/>
                      </a:pPr>
                      <a:r>
                        <a:rPr lang="en-US" sz="1400">
                          <a:solidFill>
                            <a:srgbClr val="FFFFFF"/>
                          </a:solidFill>
                          <a:latin typeface="Canva Sans"/>
                          <a:ea typeface="Canva Sans"/>
                          <a:cs typeface="Canva Sans"/>
                          <a:sym typeface="Canva Sans"/>
                        </a:rPr>
                        <a:t>$34,500</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005A70"/>
                    </a:solidFill>
                  </a:tcPr>
                </a:tc>
                <a:tc>
                  <a:txBody>
                    <a:bodyPr anchor="t" rtlCol="false"/>
                    <a:lstStyle/>
                    <a:p>
                      <a:pPr algn="r">
                        <a:lnSpc>
                          <a:spcPts val="1960"/>
                        </a:lnSpc>
                        <a:defRPr/>
                      </a:pPr>
                      <a:r>
                        <a:rPr lang="en-US" sz="1400">
                          <a:solidFill>
                            <a:srgbClr val="FFFFFF"/>
                          </a:solidFill>
                          <a:latin typeface="Canva Sans"/>
                          <a:ea typeface="Canva Sans"/>
                          <a:cs typeface="Canva Sans"/>
                          <a:sym typeface="Canva Sans"/>
                        </a:rPr>
                        <a:t>$18,700</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r">
                        <a:lnSpc>
                          <a:spcPts val="1960"/>
                        </a:lnSpc>
                        <a:defRPr/>
                      </a:pPr>
                      <a:r>
                        <a:rPr lang="en-US" sz="1400">
                          <a:solidFill>
                            <a:srgbClr val="FFFFFF"/>
                          </a:solidFill>
                          <a:latin typeface="Canva Sans"/>
                          <a:ea typeface="Canva Sans"/>
                          <a:cs typeface="Canva Sans"/>
                          <a:sym typeface="Canva Sans"/>
                        </a:rPr>
                        <a:t>$32,014</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r">
                        <a:lnSpc>
                          <a:spcPts val="1960"/>
                        </a:lnSpc>
                        <a:defRPr/>
                      </a:pPr>
                      <a:r>
                        <a:rPr lang="en-US" sz="1400" i="true">
                          <a:solidFill>
                            <a:srgbClr val="FFFFFF"/>
                          </a:solidFill>
                          <a:latin typeface="Canva Sans Italics"/>
                          <a:ea typeface="Canva Sans Italics"/>
                          <a:cs typeface="Canva Sans Italics"/>
                          <a:sym typeface="Canva Sans Italics"/>
                        </a:rPr>
                        <a:t> $2,486</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r>
              <a:tr h="448118">
                <a:tc>
                  <a:txBody>
                    <a:bodyPr anchor="t" rtlCol="false"/>
                    <a:lstStyle/>
                    <a:p>
                      <a:pPr algn="l">
                        <a:lnSpc>
                          <a:spcPts val="1960"/>
                        </a:lnSpc>
                        <a:defRPr/>
                      </a:pPr>
                      <a:r>
                        <a:rPr lang="en-US" sz="1400">
                          <a:solidFill>
                            <a:srgbClr val="FFFFFF"/>
                          </a:solidFill>
                          <a:latin typeface="Canva Sans"/>
                          <a:ea typeface="Canva Sans"/>
                          <a:cs typeface="Canva Sans"/>
                          <a:sym typeface="Canva Sans"/>
                        </a:rPr>
                        <a:t>Non-personnel Expenses</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r">
                        <a:lnSpc>
                          <a:spcPts val="1960"/>
                        </a:lnSpc>
                        <a:defRPr/>
                      </a:pPr>
                      <a:r>
                        <a:rPr lang="en-US" sz="1400">
                          <a:solidFill>
                            <a:srgbClr val="FFFFFF"/>
                          </a:solidFill>
                          <a:latin typeface="Canva Sans"/>
                          <a:ea typeface="Canva Sans"/>
                          <a:cs typeface="Canva Sans"/>
                          <a:sym typeface="Canva Sans"/>
                        </a:rPr>
                        <a:t>$142,587</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005A70"/>
                    </a:solidFill>
                  </a:tcPr>
                </a:tc>
                <a:tc>
                  <a:txBody>
                    <a:bodyPr anchor="t" rtlCol="false"/>
                    <a:lstStyle/>
                    <a:p>
                      <a:pPr algn="r">
                        <a:lnSpc>
                          <a:spcPts val="1960"/>
                        </a:lnSpc>
                        <a:defRPr/>
                      </a:pPr>
                      <a:r>
                        <a:rPr lang="en-US" sz="1400">
                          <a:solidFill>
                            <a:srgbClr val="FFFFFF"/>
                          </a:solidFill>
                          <a:latin typeface="Canva Sans"/>
                          <a:ea typeface="Canva Sans"/>
                          <a:cs typeface="Canva Sans"/>
                          <a:sym typeface="Canva Sans"/>
                        </a:rPr>
                        <a:t>$88,742</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r">
                        <a:lnSpc>
                          <a:spcPts val="1960"/>
                        </a:lnSpc>
                        <a:defRPr/>
                      </a:pPr>
                      <a:r>
                        <a:rPr lang="en-US" sz="1400">
                          <a:solidFill>
                            <a:srgbClr val="FFFFFF"/>
                          </a:solidFill>
                          <a:latin typeface="Canva Sans"/>
                          <a:ea typeface="Canva Sans"/>
                          <a:cs typeface="Canva Sans"/>
                          <a:sym typeface="Canva Sans"/>
                        </a:rPr>
                        <a:t>$160,567</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r">
                        <a:lnSpc>
                          <a:spcPts val="1960"/>
                        </a:lnSpc>
                        <a:defRPr/>
                      </a:pPr>
                      <a:r>
                        <a:rPr lang="en-US" sz="1400" i="true">
                          <a:solidFill>
                            <a:srgbClr val="FFFFFF"/>
                          </a:solidFill>
                          <a:latin typeface="Canva Sans Italics"/>
                          <a:ea typeface="Canva Sans Italics"/>
                          <a:cs typeface="Canva Sans Italics"/>
                          <a:sym typeface="Canva Sans Italics"/>
                        </a:rPr>
                        <a:t> $ (17,981)</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r>
              <a:tr h="448118">
                <a:tc>
                  <a:txBody>
                    <a:bodyPr anchor="t" rtlCol="false"/>
                    <a:lstStyle/>
                    <a:p>
                      <a:pPr algn="l">
                        <a:lnSpc>
                          <a:spcPts val="1960"/>
                        </a:lnSpc>
                        <a:defRPr/>
                      </a:pPr>
                      <a:r>
                        <a:rPr lang="en-US" sz="1400">
                          <a:solidFill>
                            <a:srgbClr val="FFFFFF"/>
                          </a:solidFill>
                          <a:latin typeface="Canva Sans"/>
                          <a:ea typeface="Canva Sans"/>
                          <a:cs typeface="Canva Sans"/>
                          <a:sym typeface="Canva Sans"/>
                        </a:rPr>
                        <a:t>Other Expenses</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r">
                        <a:lnSpc>
                          <a:spcPts val="1960"/>
                        </a:lnSpc>
                        <a:defRPr/>
                      </a:pPr>
                      <a:r>
                        <a:rPr lang="en-US" sz="1400">
                          <a:solidFill>
                            <a:srgbClr val="FFFFFF"/>
                          </a:solidFill>
                          <a:latin typeface="Canva Sans"/>
                          <a:ea typeface="Canva Sans"/>
                          <a:cs typeface="Canva Sans"/>
                          <a:sym typeface="Canva Sans"/>
                        </a:rPr>
                        <a:t>$43,611</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005A70"/>
                    </a:solidFill>
                  </a:tcPr>
                </a:tc>
                <a:tc>
                  <a:txBody>
                    <a:bodyPr anchor="t" rtlCol="false"/>
                    <a:lstStyle/>
                    <a:p>
                      <a:pPr algn="r">
                        <a:lnSpc>
                          <a:spcPts val="1960"/>
                        </a:lnSpc>
                        <a:defRPr/>
                      </a:pPr>
                      <a:r>
                        <a:rPr lang="en-US" sz="1400">
                          <a:solidFill>
                            <a:srgbClr val="FFFFFF"/>
                          </a:solidFill>
                          <a:latin typeface="Canva Sans"/>
                          <a:ea typeface="Canva Sans"/>
                          <a:cs typeface="Canva Sans"/>
                          <a:sym typeface="Canva Sans"/>
                        </a:rPr>
                        <a:t>$93,409</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r">
                        <a:lnSpc>
                          <a:spcPts val="1960"/>
                        </a:lnSpc>
                        <a:defRPr/>
                      </a:pPr>
                      <a:r>
                        <a:rPr lang="en-US" sz="1400">
                          <a:solidFill>
                            <a:srgbClr val="FFFFFF"/>
                          </a:solidFill>
                          <a:latin typeface="Canva Sans"/>
                          <a:ea typeface="Canva Sans"/>
                          <a:cs typeface="Canva Sans"/>
                          <a:sym typeface="Canva Sans"/>
                        </a:rPr>
                        <a:t>$59,927</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r">
                        <a:lnSpc>
                          <a:spcPts val="1960"/>
                        </a:lnSpc>
                        <a:defRPr/>
                      </a:pPr>
                      <a:r>
                        <a:rPr lang="en-US" sz="1400" i="true">
                          <a:solidFill>
                            <a:srgbClr val="FFFFFF"/>
                          </a:solidFill>
                          <a:latin typeface="Canva Sans Italics"/>
                          <a:ea typeface="Canva Sans Italics"/>
                          <a:cs typeface="Canva Sans Italics"/>
                          <a:sym typeface="Canva Sans Italics"/>
                        </a:rPr>
                        <a:t> $ (16,316)</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r>
              <a:tr h="448118">
                <a:tc>
                  <a:txBody>
                    <a:bodyPr anchor="t" rtlCol="false"/>
                    <a:lstStyle/>
                    <a:p>
                      <a:pPr algn="l">
                        <a:lnSpc>
                          <a:spcPts val="1960"/>
                        </a:lnSpc>
                        <a:defRPr/>
                      </a:pPr>
                      <a:r>
                        <a:rPr lang="en-US" sz="1400">
                          <a:solidFill>
                            <a:srgbClr val="FFFFFF"/>
                          </a:solidFill>
                          <a:latin typeface="Canva Sans"/>
                          <a:ea typeface="Canva Sans"/>
                          <a:cs typeface="Canva Sans"/>
                          <a:sym typeface="Canva Sans"/>
                        </a:rPr>
                        <a:t>Other Program Specific Expenses</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r">
                        <a:lnSpc>
                          <a:spcPts val="1960"/>
                        </a:lnSpc>
                        <a:defRPr/>
                      </a:pPr>
                      <a:r>
                        <a:rPr lang="en-US" sz="1400">
                          <a:solidFill>
                            <a:srgbClr val="FFFFFF"/>
                          </a:solidFill>
                          <a:latin typeface="Canva Sans"/>
                          <a:ea typeface="Canva Sans"/>
                          <a:cs typeface="Canva Sans"/>
                          <a:sym typeface="Canva Sans"/>
                        </a:rPr>
                        <a:t>$12,221</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005A70"/>
                    </a:solidFill>
                  </a:tcPr>
                </a:tc>
                <a:tc>
                  <a:txBody>
                    <a:bodyPr anchor="t" rtlCol="false"/>
                    <a:lstStyle/>
                    <a:p>
                      <a:pPr algn="r">
                        <a:lnSpc>
                          <a:spcPts val="1960"/>
                        </a:lnSpc>
                        <a:defRPr/>
                      </a:pPr>
                      <a:r>
                        <a:rPr lang="en-US" sz="1400">
                          <a:solidFill>
                            <a:srgbClr val="FFFFFF"/>
                          </a:solidFill>
                          <a:latin typeface="Canva Sans"/>
                          <a:ea typeface="Canva Sans"/>
                          <a:cs typeface="Canva Sans"/>
                          <a:sym typeface="Canva Sans"/>
                        </a:rPr>
                        <a:t>$15,277</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r">
                        <a:lnSpc>
                          <a:spcPts val="1960"/>
                        </a:lnSpc>
                        <a:defRPr/>
                      </a:pPr>
                      <a:r>
                        <a:rPr lang="en-US" sz="1400">
                          <a:solidFill>
                            <a:srgbClr val="FFFFFF"/>
                          </a:solidFill>
                          <a:latin typeface="Canva Sans"/>
                          <a:ea typeface="Canva Sans"/>
                          <a:cs typeface="Canva Sans"/>
                          <a:sym typeface="Canva Sans"/>
                        </a:rPr>
                        <a:t>$13,570</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r">
                        <a:lnSpc>
                          <a:spcPts val="1960"/>
                        </a:lnSpc>
                        <a:defRPr/>
                      </a:pPr>
                      <a:r>
                        <a:rPr lang="en-US" sz="1400" i="true">
                          <a:solidFill>
                            <a:srgbClr val="FFFFFF"/>
                          </a:solidFill>
                          <a:latin typeface="Canva Sans Italics"/>
                          <a:ea typeface="Canva Sans Italics"/>
                          <a:cs typeface="Canva Sans Italics"/>
                          <a:sym typeface="Canva Sans Italics"/>
                        </a:rPr>
                        <a:t> $ (1,349)</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r>
              <a:tr h="448118">
                <a:tc>
                  <a:txBody>
                    <a:bodyPr anchor="t" rtlCol="false"/>
                    <a:lstStyle/>
                    <a:p>
                      <a:pPr algn="l">
                        <a:lnSpc>
                          <a:spcPts val="1960"/>
                        </a:lnSpc>
                        <a:defRPr/>
                      </a:pPr>
                      <a:r>
                        <a:rPr lang="en-US" sz="1400">
                          <a:solidFill>
                            <a:srgbClr val="FFFFFF"/>
                          </a:solidFill>
                          <a:latin typeface="Canva Sans"/>
                          <a:ea typeface="Canva Sans"/>
                          <a:cs typeface="Canva Sans"/>
                          <a:sym typeface="Canva Sans"/>
                        </a:rPr>
                        <a:t>Salaries &amp; Related Expenses</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r">
                        <a:lnSpc>
                          <a:spcPts val="1960"/>
                        </a:lnSpc>
                        <a:defRPr/>
                      </a:pPr>
                      <a:r>
                        <a:rPr lang="en-US" sz="1400">
                          <a:solidFill>
                            <a:srgbClr val="FFFFFF"/>
                          </a:solidFill>
                          <a:latin typeface="Canva Sans"/>
                          <a:ea typeface="Canva Sans"/>
                          <a:cs typeface="Canva Sans"/>
                          <a:sym typeface="Canva Sans"/>
                        </a:rPr>
                        <a:t>$3,056,276</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005A70"/>
                    </a:solidFill>
                  </a:tcPr>
                </a:tc>
                <a:tc>
                  <a:txBody>
                    <a:bodyPr anchor="t" rtlCol="false"/>
                    <a:lstStyle/>
                    <a:p>
                      <a:pPr algn="r">
                        <a:lnSpc>
                          <a:spcPts val="1960"/>
                        </a:lnSpc>
                        <a:defRPr/>
                      </a:pPr>
                      <a:r>
                        <a:rPr lang="en-US" sz="1400">
                          <a:solidFill>
                            <a:srgbClr val="FFFFFF"/>
                          </a:solidFill>
                          <a:latin typeface="Canva Sans"/>
                          <a:ea typeface="Canva Sans"/>
                          <a:cs typeface="Canva Sans"/>
                          <a:sym typeface="Canva Sans"/>
                        </a:rPr>
                        <a:t>$2,082,983</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r">
                        <a:lnSpc>
                          <a:spcPts val="1960"/>
                        </a:lnSpc>
                        <a:defRPr/>
                      </a:pPr>
                      <a:r>
                        <a:rPr lang="en-US" sz="1400">
                          <a:solidFill>
                            <a:srgbClr val="FFFFFF"/>
                          </a:solidFill>
                          <a:latin typeface="Canva Sans"/>
                          <a:ea typeface="Canva Sans"/>
                          <a:cs typeface="Canva Sans"/>
                          <a:sym typeface="Canva Sans"/>
                        </a:rPr>
                        <a:t>$2,485,119</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r">
                        <a:lnSpc>
                          <a:spcPts val="1960"/>
                        </a:lnSpc>
                        <a:defRPr/>
                      </a:pPr>
                      <a:r>
                        <a:rPr lang="en-US" sz="1400" i="true">
                          <a:solidFill>
                            <a:srgbClr val="97D700"/>
                          </a:solidFill>
                          <a:latin typeface="Canva Sans Italics"/>
                          <a:ea typeface="Canva Sans Italics"/>
                          <a:cs typeface="Canva Sans Italics"/>
                          <a:sym typeface="Canva Sans Italics"/>
                        </a:rPr>
                        <a:t>$571,156</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r>
              <a:tr h="448118">
                <a:tc>
                  <a:txBody>
                    <a:bodyPr anchor="t" rtlCol="false"/>
                    <a:lstStyle/>
                    <a:p>
                      <a:pPr algn="l">
                        <a:lnSpc>
                          <a:spcPts val="1960"/>
                        </a:lnSpc>
                        <a:defRPr/>
                      </a:pPr>
                      <a:r>
                        <a:rPr lang="en-US" sz="1400">
                          <a:solidFill>
                            <a:srgbClr val="FFFFFF"/>
                          </a:solidFill>
                          <a:latin typeface="Canva Sans"/>
                          <a:ea typeface="Canva Sans"/>
                          <a:cs typeface="Canva Sans"/>
                          <a:sym typeface="Canva Sans"/>
                        </a:rPr>
                        <a:t>Travel &amp; Conference Expenses</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r">
                        <a:lnSpc>
                          <a:spcPts val="1960"/>
                        </a:lnSpc>
                        <a:defRPr/>
                      </a:pPr>
                      <a:r>
                        <a:rPr lang="en-US" sz="1400">
                          <a:solidFill>
                            <a:srgbClr val="FFFFFF"/>
                          </a:solidFill>
                          <a:latin typeface="Canva Sans"/>
                          <a:ea typeface="Canva Sans"/>
                          <a:cs typeface="Canva Sans"/>
                          <a:sym typeface="Canva Sans"/>
                        </a:rPr>
                        <a:t>$34,676</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005A70"/>
                    </a:solidFill>
                  </a:tcPr>
                </a:tc>
                <a:tc>
                  <a:txBody>
                    <a:bodyPr anchor="t" rtlCol="false"/>
                    <a:lstStyle/>
                    <a:p>
                      <a:pPr algn="r">
                        <a:lnSpc>
                          <a:spcPts val="1960"/>
                        </a:lnSpc>
                        <a:defRPr/>
                      </a:pPr>
                      <a:r>
                        <a:rPr lang="en-US" sz="1400">
                          <a:solidFill>
                            <a:srgbClr val="FFFFFF"/>
                          </a:solidFill>
                          <a:latin typeface="Canva Sans"/>
                          <a:ea typeface="Canva Sans"/>
                          <a:cs typeface="Canva Sans"/>
                          <a:sym typeface="Canva Sans"/>
                        </a:rPr>
                        <a:t>$29,527</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r">
                        <a:lnSpc>
                          <a:spcPts val="1960"/>
                        </a:lnSpc>
                        <a:defRPr/>
                      </a:pPr>
                      <a:r>
                        <a:rPr lang="en-US" sz="1400">
                          <a:solidFill>
                            <a:srgbClr val="FFFFFF"/>
                          </a:solidFill>
                          <a:latin typeface="Canva Sans"/>
                          <a:ea typeface="Canva Sans"/>
                          <a:cs typeface="Canva Sans"/>
                          <a:sym typeface="Canva Sans"/>
                        </a:rPr>
                        <a:t>$37,080</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r">
                        <a:lnSpc>
                          <a:spcPts val="1960"/>
                        </a:lnSpc>
                        <a:defRPr/>
                      </a:pPr>
                      <a:r>
                        <a:rPr lang="en-US" sz="1400" i="true">
                          <a:solidFill>
                            <a:srgbClr val="FFFFFF"/>
                          </a:solidFill>
                          <a:latin typeface="Canva Sans Italics"/>
                          <a:ea typeface="Canva Sans Italics"/>
                          <a:cs typeface="Canva Sans Italics"/>
                          <a:sym typeface="Canva Sans Italics"/>
                        </a:rPr>
                        <a:t> $ (2,404)</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r>
              <a:tr h="448118">
                <a:tc>
                  <a:txBody>
                    <a:bodyPr anchor="t" rtlCol="false"/>
                    <a:lstStyle/>
                    <a:p>
                      <a:pPr algn="r">
                        <a:lnSpc>
                          <a:spcPts val="1960"/>
                        </a:lnSpc>
                        <a:defRPr/>
                      </a:pPr>
                      <a:r>
                        <a:rPr lang="en-US" b="true" sz="1400" i="true">
                          <a:solidFill>
                            <a:srgbClr val="737373"/>
                          </a:solidFill>
                          <a:latin typeface="Canva Sans Bold Italics"/>
                          <a:ea typeface="Canva Sans Bold Italics"/>
                          <a:cs typeface="Canva Sans Bold Italics"/>
                          <a:sym typeface="Canva Sans Bold Italics"/>
                        </a:rPr>
                        <a:t>2026 Expenses Subtotal</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r">
                        <a:lnSpc>
                          <a:spcPts val="1960"/>
                        </a:lnSpc>
                        <a:defRPr/>
                      </a:pPr>
                      <a:r>
                        <a:rPr lang="en-US" sz="1400">
                          <a:solidFill>
                            <a:srgbClr val="A6A6A6"/>
                          </a:solidFill>
                          <a:latin typeface="Canva Sans"/>
                          <a:ea typeface="Canva Sans"/>
                          <a:cs typeface="Canva Sans"/>
                          <a:sym typeface="Canva Sans"/>
                        </a:rPr>
                        <a:t>$3,926,104</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005A70"/>
                    </a:solidFill>
                  </a:tcPr>
                </a:tc>
                <a:tc>
                  <a:txBody>
                    <a:bodyPr anchor="t" rtlCol="false"/>
                    <a:lstStyle/>
                    <a:p>
                      <a:pPr algn="r">
                        <a:lnSpc>
                          <a:spcPts val="1960"/>
                        </a:lnSpc>
                        <a:defRPr/>
                      </a:pPr>
                      <a:r>
                        <a:rPr lang="en-US" sz="1400">
                          <a:solidFill>
                            <a:srgbClr val="A6A6A6"/>
                          </a:solidFill>
                          <a:latin typeface="Canva Sans"/>
                          <a:ea typeface="Canva Sans"/>
                          <a:cs typeface="Canva Sans"/>
                          <a:sym typeface="Canva Sans"/>
                        </a:rPr>
                        <a:t>$2,748,897</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r">
                        <a:lnSpc>
                          <a:spcPts val="1960"/>
                        </a:lnSpc>
                        <a:defRPr/>
                      </a:pPr>
                      <a:r>
                        <a:rPr lang="en-US" sz="1400">
                          <a:solidFill>
                            <a:srgbClr val="A6A6A6"/>
                          </a:solidFill>
                          <a:latin typeface="Canva Sans"/>
                          <a:ea typeface="Canva Sans"/>
                          <a:cs typeface="Canva Sans"/>
                          <a:sym typeface="Canva Sans"/>
                        </a:rPr>
                        <a:t>$3,361,341</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r">
                        <a:lnSpc>
                          <a:spcPts val="1960"/>
                        </a:lnSpc>
                        <a:defRPr/>
                      </a:pPr>
                      <a:r>
                        <a:rPr lang="en-US" sz="1400" i="true">
                          <a:solidFill>
                            <a:srgbClr val="A6A6A6"/>
                          </a:solidFill>
                          <a:latin typeface="Canva Sans Italics"/>
                          <a:ea typeface="Canva Sans Italics"/>
                          <a:cs typeface="Canva Sans Italics"/>
                          <a:sym typeface="Canva Sans Italics"/>
                        </a:rPr>
                        <a:t>$564,763</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r>
              <a:tr h="476721">
                <a:tc gridSpan="5">
                  <a:txBody>
                    <a:bodyPr anchor="t" rtlCol="false"/>
                    <a:lstStyle/>
                    <a:p>
                      <a:pPr algn="l">
                        <a:lnSpc>
                          <a:spcPts val="2240"/>
                        </a:lnSpc>
                        <a:defRPr/>
                      </a:pPr>
                      <a:r>
                        <a:rPr lang="en-US" b="true" sz="1600">
                          <a:solidFill>
                            <a:srgbClr val="97D700"/>
                          </a:solidFill>
                          <a:latin typeface="Canva Sans Bold"/>
                          <a:ea typeface="Canva Sans Bold"/>
                          <a:cs typeface="Canva Sans Bold"/>
                          <a:sym typeface="Canva Sans Bold"/>
                        </a:rPr>
                        <a:t>CAPITAL EXPENDITURE</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hMerge="true">
                  <a:txBody>
                    <a:bodyPr anchor="t" rtlCol="false"/>
                    <a:lstStyle/>
                    <a:p>
                      <a:pPr algn="l">
                        <a:lnSpc>
                          <a:spcPts val="2240"/>
                        </a:lnSpc>
                        <a:defRPr/>
                      </a:pPr>
                      <a:r>
                        <a:rPr lang="en-US" b="true" sz="1600">
                          <a:solidFill>
                            <a:srgbClr val="97D700"/>
                          </a:solidFill>
                          <a:latin typeface="Canva Sans Bold"/>
                          <a:ea typeface="Canva Sans Bold"/>
                          <a:cs typeface="Canva Sans Bold"/>
                          <a:sym typeface="Canva Sans Bold"/>
                        </a:rPr>
                        <a:t>CAPITAL EXPENDITURE</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hMerge="true">
                  <a:txBody>
                    <a:bodyPr anchor="t" rtlCol="false"/>
                    <a:lstStyle/>
                    <a:p>
                      <a:pPr algn="l">
                        <a:lnSpc>
                          <a:spcPts val="2240"/>
                        </a:lnSpc>
                        <a:defRPr/>
                      </a:pPr>
                      <a:r>
                        <a:rPr lang="en-US" b="true" sz="1600">
                          <a:solidFill>
                            <a:srgbClr val="97D700"/>
                          </a:solidFill>
                          <a:latin typeface="Canva Sans Bold"/>
                          <a:ea typeface="Canva Sans Bold"/>
                          <a:cs typeface="Canva Sans Bold"/>
                          <a:sym typeface="Canva Sans Bold"/>
                        </a:rPr>
                        <a:t>CAPITAL EXPENDITURE</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hMerge="true">
                  <a:txBody>
                    <a:bodyPr anchor="t" rtlCol="false"/>
                    <a:lstStyle/>
                    <a:p>
                      <a:pPr algn="l">
                        <a:lnSpc>
                          <a:spcPts val="2240"/>
                        </a:lnSpc>
                        <a:defRPr/>
                      </a:pPr>
                      <a:r>
                        <a:rPr lang="en-US" b="true" sz="1600">
                          <a:solidFill>
                            <a:srgbClr val="97D700"/>
                          </a:solidFill>
                          <a:latin typeface="Canva Sans Bold"/>
                          <a:ea typeface="Canva Sans Bold"/>
                          <a:cs typeface="Canva Sans Bold"/>
                          <a:sym typeface="Canva Sans Bold"/>
                        </a:rPr>
                        <a:t>CAPITAL EXPENDITURE</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hMerge="true">
                  <a:txBody>
                    <a:bodyPr anchor="t" rtlCol="false"/>
                    <a:lstStyle/>
                    <a:p>
                      <a:pPr algn="l">
                        <a:lnSpc>
                          <a:spcPts val="2240"/>
                        </a:lnSpc>
                        <a:defRPr/>
                      </a:pPr>
                      <a:r>
                        <a:rPr lang="en-US" b="true" sz="1600">
                          <a:solidFill>
                            <a:srgbClr val="97D700"/>
                          </a:solidFill>
                          <a:latin typeface="Canva Sans Bold"/>
                          <a:ea typeface="Canva Sans Bold"/>
                          <a:cs typeface="Canva Sans Bold"/>
                          <a:sym typeface="Canva Sans Bold"/>
                        </a:rPr>
                        <a:t>CAPITAL EXPENDITURE</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r>
              <a:tr h="476721">
                <a:tc>
                  <a:txBody>
                    <a:bodyPr anchor="t" rtlCol="false"/>
                    <a:lstStyle/>
                    <a:p>
                      <a:pPr algn="l">
                        <a:lnSpc>
                          <a:spcPts val="1960"/>
                        </a:lnSpc>
                        <a:defRPr/>
                      </a:pPr>
                      <a:r>
                        <a:rPr lang="en-US" sz="1400">
                          <a:solidFill>
                            <a:srgbClr val="FFFFFF"/>
                          </a:solidFill>
                          <a:latin typeface="Canva Sans"/>
                          <a:ea typeface="Canva Sans"/>
                          <a:cs typeface="Canva Sans"/>
                          <a:sym typeface="Canva Sans"/>
                        </a:rPr>
                        <a:t>Furniture &amp; Workstations</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r">
                        <a:lnSpc>
                          <a:spcPts val="1960"/>
                        </a:lnSpc>
                        <a:defRPr/>
                      </a:pPr>
                      <a:r>
                        <a:rPr lang="en-US" sz="1400">
                          <a:solidFill>
                            <a:srgbClr val="FFFFFF"/>
                          </a:solidFill>
                          <a:latin typeface="Canva Sans"/>
                          <a:ea typeface="Canva Sans"/>
                          <a:cs typeface="Canva Sans"/>
                          <a:sym typeface="Canva Sans"/>
                        </a:rPr>
                        <a:t>$10,000</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005A70"/>
                    </a:solidFill>
                  </a:tcPr>
                </a:tc>
                <a:tc>
                  <a:txBody>
                    <a:bodyPr anchor="t" rtlCol="false"/>
                    <a:lstStyle/>
                    <a:p>
                      <a:pPr algn="r">
                        <a:lnSpc>
                          <a:spcPts val="2239"/>
                        </a:lnSpc>
                        <a:defRPr/>
                      </a:pP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r">
                        <a:lnSpc>
                          <a:spcPts val="2239"/>
                        </a:lnSpc>
                        <a:defRPr/>
                      </a:pP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r">
                        <a:lnSpc>
                          <a:spcPts val="1960"/>
                        </a:lnSpc>
                        <a:defRPr/>
                      </a:pPr>
                      <a:r>
                        <a:rPr lang="en-US" sz="1400" i="true">
                          <a:solidFill>
                            <a:srgbClr val="FFFFFF"/>
                          </a:solidFill>
                          <a:latin typeface="Canva Sans Italics"/>
                          <a:ea typeface="Canva Sans Italics"/>
                          <a:cs typeface="Canva Sans Italics"/>
                          <a:sym typeface="Canva Sans Italics"/>
                        </a:rPr>
                        <a:t>$10,000</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r>
              <a:tr h="476721">
                <a:tc>
                  <a:txBody>
                    <a:bodyPr anchor="t" rtlCol="false"/>
                    <a:lstStyle/>
                    <a:p>
                      <a:pPr algn="l">
                        <a:lnSpc>
                          <a:spcPts val="1960"/>
                        </a:lnSpc>
                        <a:defRPr/>
                      </a:pPr>
                      <a:r>
                        <a:rPr lang="en-US" sz="1400">
                          <a:solidFill>
                            <a:srgbClr val="FFFFFF"/>
                          </a:solidFill>
                          <a:latin typeface="Canva Sans"/>
                          <a:ea typeface="Canva Sans"/>
                          <a:cs typeface="Canva Sans"/>
                          <a:sym typeface="Canva Sans"/>
                        </a:rPr>
                        <a:t>Leasehold Improvements</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r">
                        <a:lnSpc>
                          <a:spcPts val="1960"/>
                        </a:lnSpc>
                        <a:defRPr/>
                      </a:pPr>
                      <a:r>
                        <a:rPr lang="en-US" sz="1400">
                          <a:solidFill>
                            <a:srgbClr val="FFFFFF"/>
                          </a:solidFill>
                          <a:latin typeface="Canva Sans"/>
                          <a:ea typeface="Canva Sans"/>
                          <a:cs typeface="Canva Sans"/>
                          <a:sym typeface="Canva Sans"/>
                        </a:rPr>
                        <a:t>$25,000</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005A70"/>
                    </a:solidFill>
                  </a:tcPr>
                </a:tc>
                <a:tc>
                  <a:txBody>
                    <a:bodyPr anchor="t" rtlCol="false"/>
                    <a:lstStyle/>
                    <a:p>
                      <a:pPr algn="r">
                        <a:lnSpc>
                          <a:spcPts val="2239"/>
                        </a:lnSpc>
                        <a:defRPr/>
                      </a:pP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r">
                        <a:lnSpc>
                          <a:spcPts val="2239"/>
                        </a:lnSpc>
                        <a:defRPr/>
                      </a:pP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r">
                        <a:lnSpc>
                          <a:spcPts val="1960"/>
                        </a:lnSpc>
                        <a:defRPr/>
                      </a:pPr>
                      <a:r>
                        <a:rPr lang="en-US" sz="1400" i="true">
                          <a:solidFill>
                            <a:srgbClr val="FFFFFF"/>
                          </a:solidFill>
                          <a:latin typeface="Canva Sans Italics"/>
                          <a:ea typeface="Canva Sans Italics"/>
                          <a:cs typeface="Canva Sans Italics"/>
                          <a:sym typeface="Canva Sans Italics"/>
                        </a:rPr>
                        <a:t>$25,000</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r>
              <a:tr h="448118">
                <a:tc>
                  <a:txBody>
                    <a:bodyPr anchor="t" rtlCol="false"/>
                    <a:lstStyle/>
                    <a:p>
                      <a:pPr algn="r">
                        <a:lnSpc>
                          <a:spcPts val="1960"/>
                        </a:lnSpc>
                        <a:defRPr/>
                      </a:pPr>
                      <a:r>
                        <a:rPr lang="en-US" b="true" sz="1400" i="true">
                          <a:solidFill>
                            <a:srgbClr val="737373"/>
                          </a:solidFill>
                          <a:latin typeface="Canva Sans Bold Italics"/>
                          <a:ea typeface="Canva Sans Bold Italics"/>
                          <a:cs typeface="Canva Sans Bold Italics"/>
                          <a:sym typeface="Canva Sans Bold Italics"/>
                        </a:rPr>
                        <a:t>CapEx Subtotal</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r">
                        <a:lnSpc>
                          <a:spcPts val="1960"/>
                        </a:lnSpc>
                        <a:defRPr/>
                      </a:pPr>
                      <a:r>
                        <a:rPr lang="en-US" b="true" sz="1400" i="true">
                          <a:solidFill>
                            <a:srgbClr val="737373"/>
                          </a:solidFill>
                          <a:latin typeface="Canva Sans Bold Italics"/>
                          <a:ea typeface="Canva Sans Bold Italics"/>
                          <a:cs typeface="Canva Sans Bold Italics"/>
                          <a:sym typeface="Canva Sans Bold Italics"/>
                        </a:rPr>
                        <a:t>$35,000</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005A70"/>
                    </a:solidFill>
                  </a:tcPr>
                </a:tc>
                <a:tc>
                  <a:txBody>
                    <a:bodyPr anchor="t" rtlCol="false"/>
                    <a:lstStyle/>
                    <a:p>
                      <a:pPr algn="r">
                        <a:lnSpc>
                          <a:spcPts val="1960"/>
                        </a:lnSpc>
                        <a:defRPr/>
                      </a:pPr>
                      <a:r>
                        <a:rPr lang="en-US" b="true" sz="1400" i="true">
                          <a:solidFill>
                            <a:srgbClr val="737373"/>
                          </a:solidFill>
                          <a:latin typeface="Canva Sans Bold Italics"/>
                          <a:ea typeface="Canva Sans Bold Italics"/>
                          <a:cs typeface="Canva Sans Bold Italics"/>
                          <a:sym typeface="Canva Sans Bold Italics"/>
                        </a:rPr>
                        <a:t> $ - </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r">
                        <a:lnSpc>
                          <a:spcPts val="1960"/>
                        </a:lnSpc>
                        <a:defRPr/>
                      </a:pPr>
                      <a:r>
                        <a:rPr lang="en-US" b="true" sz="1400" i="true">
                          <a:solidFill>
                            <a:srgbClr val="737373"/>
                          </a:solidFill>
                          <a:latin typeface="Canva Sans Bold Italics"/>
                          <a:ea typeface="Canva Sans Bold Italics"/>
                          <a:cs typeface="Canva Sans Bold Italics"/>
                          <a:sym typeface="Canva Sans Bold Italics"/>
                        </a:rPr>
                        <a:t> $ - </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r">
                        <a:lnSpc>
                          <a:spcPts val="1960"/>
                        </a:lnSpc>
                        <a:defRPr/>
                      </a:pPr>
                      <a:r>
                        <a:rPr lang="en-US" b="true" sz="1400" i="true">
                          <a:solidFill>
                            <a:srgbClr val="737373"/>
                          </a:solidFill>
                          <a:latin typeface="Canva Sans Bold Italics"/>
                          <a:ea typeface="Canva Sans Bold Italics"/>
                          <a:cs typeface="Canva Sans Bold Italics"/>
                          <a:sym typeface="Canva Sans Bold Italics"/>
                        </a:rPr>
                        <a:t>$35,000</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r>
              <a:tr h="476721">
                <a:tc gridSpan="5">
                  <a:txBody>
                    <a:bodyPr anchor="t" rtlCol="false"/>
                    <a:lstStyle/>
                    <a:p>
                      <a:pPr algn="l">
                        <a:lnSpc>
                          <a:spcPts val="2240"/>
                        </a:lnSpc>
                        <a:defRPr/>
                      </a:pPr>
                      <a:r>
                        <a:rPr lang="en-US" b="true" sz="1600">
                          <a:solidFill>
                            <a:srgbClr val="97D700"/>
                          </a:solidFill>
                          <a:latin typeface="Canva Sans Bold"/>
                          <a:ea typeface="Canva Sans Bold"/>
                          <a:cs typeface="Canva Sans Bold"/>
                          <a:sym typeface="Canva Sans Bold"/>
                        </a:rPr>
                        <a:t>COGS</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hMerge="true">
                  <a:txBody>
                    <a:bodyPr anchor="t" rtlCol="false"/>
                    <a:lstStyle/>
                    <a:p>
                      <a:pPr algn="l">
                        <a:lnSpc>
                          <a:spcPts val="2240"/>
                        </a:lnSpc>
                        <a:defRPr/>
                      </a:pPr>
                      <a:r>
                        <a:rPr lang="en-US" b="true" sz="1600">
                          <a:solidFill>
                            <a:srgbClr val="97D700"/>
                          </a:solidFill>
                          <a:latin typeface="Canva Sans Bold"/>
                          <a:ea typeface="Canva Sans Bold"/>
                          <a:cs typeface="Canva Sans Bold"/>
                          <a:sym typeface="Canva Sans Bold"/>
                        </a:rPr>
                        <a:t>COGS</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hMerge="true">
                  <a:txBody>
                    <a:bodyPr anchor="t" rtlCol="false"/>
                    <a:lstStyle/>
                    <a:p>
                      <a:pPr algn="l">
                        <a:lnSpc>
                          <a:spcPts val="2240"/>
                        </a:lnSpc>
                        <a:defRPr/>
                      </a:pPr>
                      <a:r>
                        <a:rPr lang="en-US" b="true" sz="1600">
                          <a:solidFill>
                            <a:srgbClr val="97D700"/>
                          </a:solidFill>
                          <a:latin typeface="Canva Sans Bold"/>
                          <a:ea typeface="Canva Sans Bold"/>
                          <a:cs typeface="Canva Sans Bold"/>
                          <a:sym typeface="Canva Sans Bold"/>
                        </a:rPr>
                        <a:t>COGS</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hMerge="true">
                  <a:txBody>
                    <a:bodyPr anchor="t" rtlCol="false"/>
                    <a:lstStyle/>
                    <a:p>
                      <a:pPr algn="l">
                        <a:lnSpc>
                          <a:spcPts val="2240"/>
                        </a:lnSpc>
                        <a:defRPr/>
                      </a:pPr>
                      <a:r>
                        <a:rPr lang="en-US" b="true" sz="1600">
                          <a:solidFill>
                            <a:srgbClr val="97D700"/>
                          </a:solidFill>
                          <a:latin typeface="Canva Sans Bold"/>
                          <a:ea typeface="Canva Sans Bold"/>
                          <a:cs typeface="Canva Sans Bold"/>
                          <a:sym typeface="Canva Sans Bold"/>
                        </a:rPr>
                        <a:t>COGS</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hMerge="true">
                  <a:txBody>
                    <a:bodyPr anchor="t" rtlCol="false"/>
                    <a:lstStyle/>
                    <a:p>
                      <a:pPr algn="l">
                        <a:lnSpc>
                          <a:spcPts val="2240"/>
                        </a:lnSpc>
                        <a:defRPr/>
                      </a:pPr>
                      <a:r>
                        <a:rPr lang="en-US" b="true" sz="1600">
                          <a:solidFill>
                            <a:srgbClr val="97D700"/>
                          </a:solidFill>
                          <a:latin typeface="Canva Sans Bold"/>
                          <a:ea typeface="Canva Sans Bold"/>
                          <a:cs typeface="Canva Sans Bold"/>
                          <a:sym typeface="Canva Sans Bold"/>
                        </a:rPr>
                        <a:t>COGS</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r>
              <a:tr h="448118">
                <a:tc>
                  <a:txBody>
                    <a:bodyPr anchor="t" rtlCol="false"/>
                    <a:lstStyle/>
                    <a:p>
                      <a:pPr algn="l">
                        <a:lnSpc>
                          <a:spcPts val="1960"/>
                        </a:lnSpc>
                        <a:defRPr/>
                      </a:pPr>
                      <a:r>
                        <a:rPr lang="en-US" sz="1400">
                          <a:solidFill>
                            <a:srgbClr val="FFFFFF"/>
                          </a:solidFill>
                          <a:latin typeface="Canva Sans"/>
                          <a:ea typeface="Canva Sans"/>
                          <a:cs typeface="Canva Sans"/>
                          <a:sym typeface="Canva Sans"/>
                        </a:rPr>
                        <a:t>Industrial Services Direct Costs</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r">
                        <a:lnSpc>
                          <a:spcPts val="1960"/>
                        </a:lnSpc>
                        <a:defRPr/>
                      </a:pPr>
                      <a:r>
                        <a:rPr lang="en-US" sz="1400">
                          <a:solidFill>
                            <a:srgbClr val="FFFFFF"/>
                          </a:solidFill>
                          <a:latin typeface="Canva Sans"/>
                          <a:ea typeface="Canva Sans"/>
                          <a:cs typeface="Canva Sans"/>
                          <a:sym typeface="Canva Sans"/>
                        </a:rPr>
                        <a:t>$13,320</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005A70"/>
                    </a:solidFill>
                  </a:tcPr>
                </a:tc>
                <a:tc>
                  <a:txBody>
                    <a:bodyPr anchor="t" rtlCol="false"/>
                    <a:lstStyle/>
                    <a:p>
                      <a:pPr algn="r">
                        <a:lnSpc>
                          <a:spcPts val="1960"/>
                        </a:lnSpc>
                        <a:defRPr/>
                      </a:pPr>
                      <a:r>
                        <a:rPr lang="en-US" sz="1400">
                          <a:solidFill>
                            <a:srgbClr val="FFFFFF"/>
                          </a:solidFill>
                          <a:latin typeface="Canva Sans"/>
                          <a:ea typeface="Canva Sans"/>
                          <a:cs typeface="Canva Sans"/>
                          <a:sym typeface="Canva Sans"/>
                        </a:rPr>
                        <a:t>$2,479</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r">
                        <a:lnSpc>
                          <a:spcPts val="1960"/>
                        </a:lnSpc>
                        <a:defRPr/>
                      </a:pPr>
                      <a:r>
                        <a:rPr lang="en-US" sz="1400">
                          <a:solidFill>
                            <a:srgbClr val="FFFFFF"/>
                          </a:solidFill>
                          <a:latin typeface="Canva Sans"/>
                          <a:ea typeface="Canva Sans"/>
                          <a:cs typeface="Canva Sans"/>
                          <a:sym typeface="Canva Sans"/>
                        </a:rPr>
                        <a:t>$4,000</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r">
                        <a:lnSpc>
                          <a:spcPts val="1960"/>
                        </a:lnSpc>
                        <a:defRPr/>
                      </a:pPr>
                      <a:r>
                        <a:rPr lang="en-US" sz="1400" i="true">
                          <a:solidFill>
                            <a:srgbClr val="97D700"/>
                          </a:solidFill>
                          <a:latin typeface="Canva Sans Italics"/>
                          <a:ea typeface="Canva Sans Italics"/>
                          <a:cs typeface="Canva Sans Italics"/>
                          <a:sym typeface="Canva Sans Italics"/>
                        </a:rPr>
                        <a:t>$9,320</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r>
              <a:tr h="448118">
                <a:tc>
                  <a:txBody>
                    <a:bodyPr anchor="t" rtlCol="false"/>
                    <a:lstStyle/>
                    <a:p>
                      <a:pPr algn="l">
                        <a:lnSpc>
                          <a:spcPts val="1960"/>
                        </a:lnSpc>
                        <a:defRPr/>
                      </a:pPr>
                      <a:r>
                        <a:rPr lang="en-US" sz="1400">
                          <a:solidFill>
                            <a:srgbClr val="FFFFFF"/>
                          </a:solidFill>
                          <a:latin typeface="Canva Sans"/>
                          <a:ea typeface="Canva Sans"/>
                          <a:cs typeface="Canva Sans"/>
                          <a:sym typeface="Canva Sans"/>
                        </a:rPr>
                        <a:t>Print Shop Cost of Goods Sold</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r">
                        <a:lnSpc>
                          <a:spcPts val="1960"/>
                        </a:lnSpc>
                        <a:defRPr/>
                      </a:pPr>
                      <a:r>
                        <a:rPr lang="en-US" sz="1400">
                          <a:solidFill>
                            <a:srgbClr val="FFFFFF"/>
                          </a:solidFill>
                          <a:latin typeface="Canva Sans"/>
                          <a:ea typeface="Canva Sans"/>
                          <a:cs typeface="Canva Sans"/>
                          <a:sym typeface="Canva Sans"/>
                        </a:rPr>
                        <a:t>$342,792</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005A70"/>
                    </a:solidFill>
                  </a:tcPr>
                </a:tc>
                <a:tc>
                  <a:txBody>
                    <a:bodyPr anchor="t" rtlCol="false"/>
                    <a:lstStyle/>
                    <a:p>
                      <a:pPr algn="r">
                        <a:lnSpc>
                          <a:spcPts val="1960"/>
                        </a:lnSpc>
                        <a:defRPr/>
                      </a:pPr>
                      <a:r>
                        <a:rPr lang="en-US" sz="1400">
                          <a:solidFill>
                            <a:srgbClr val="FFFFFF"/>
                          </a:solidFill>
                          <a:latin typeface="Canva Sans"/>
                          <a:ea typeface="Canva Sans"/>
                          <a:cs typeface="Canva Sans"/>
                          <a:sym typeface="Canva Sans"/>
                        </a:rPr>
                        <a:t>$415,968</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r">
                        <a:lnSpc>
                          <a:spcPts val="1960"/>
                        </a:lnSpc>
                        <a:defRPr/>
                      </a:pPr>
                      <a:r>
                        <a:rPr lang="en-US" sz="1400">
                          <a:solidFill>
                            <a:srgbClr val="FFFFFF"/>
                          </a:solidFill>
                          <a:latin typeface="Canva Sans"/>
                          <a:ea typeface="Canva Sans"/>
                          <a:cs typeface="Canva Sans"/>
                          <a:sym typeface="Canva Sans"/>
                        </a:rPr>
                        <a:t>$423,215</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r">
                        <a:lnSpc>
                          <a:spcPts val="1960"/>
                        </a:lnSpc>
                        <a:defRPr/>
                      </a:pPr>
                      <a:r>
                        <a:rPr lang="en-US" sz="1400" i="true">
                          <a:solidFill>
                            <a:srgbClr val="FFFFFF"/>
                          </a:solidFill>
                          <a:latin typeface="Canva Sans Italics"/>
                          <a:ea typeface="Canva Sans Italics"/>
                          <a:cs typeface="Canva Sans Italics"/>
                          <a:sym typeface="Canva Sans Italics"/>
                        </a:rPr>
                        <a:t> $ (80,423)</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r>
              <a:tr h="453341">
                <a:tc>
                  <a:txBody>
                    <a:bodyPr anchor="t" rtlCol="false"/>
                    <a:lstStyle/>
                    <a:p>
                      <a:pPr algn="r">
                        <a:lnSpc>
                          <a:spcPts val="1960"/>
                        </a:lnSpc>
                        <a:defRPr/>
                      </a:pPr>
                      <a:r>
                        <a:rPr lang="en-US" b="true" sz="1400" i="true">
                          <a:solidFill>
                            <a:srgbClr val="737373"/>
                          </a:solidFill>
                          <a:latin typeface="Canva Sans Bold Italics"/>
                          <a:ea typeface="Canva Sans Bold Italics"/>
                          <a:cs typeface="Canva Sans Bold Italics"/>
                          <a:sym typeface="Canva Sans Bold Italics"/>
                        </a:rPr>
                        <a:t>COGS Subtotal </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r">
                        <a:lnSpc>
                          <a:spcPts val="1960"/>
                        </a:lnSpc>
                        <a:defRPr/>
                      </a:pPr>
                      <a:r>
                        <a:rPr lang="en-US" b="true" sz="1400" i="true">
                          <a:solidFill>
                            <a:srgbClr val="737373"/>
                          </a:solidFill>
                          <a:latin typeface="Canva Sans Bold Italics"/>
                          <a:ea typeface="Canva Sans Bold Italics"/>
                          <a:cs typeface="Canva Sans Bold Italics"/>
                          <a:sym typeface="Canva Sans Bold Italics"/>
                        </a:rPr>
                        <a:t>$356,112</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005A70"/>
                    </a:solidFill>
                  </a:tcPr>
                </a:tc>
                <a:tc>
                  <a:txBody>
                    <a:bodyPr anchor="t" rtlCol="false"/>
                    <a:lstStyle/>
                    <a:p>
                      <a:pPr algn="r">
                        <a:lnSpc>
                          <a:spcPts val="1960"/>
                        </a:lnSpc>
                        <a:defRPr/>
                      </a:pPr>
                      <a:r>
                        <a:rPr lang="en-US" b="true" sz="1400" i="true">
                          <a:solidFill>
                            <a:srgbClr val="737373"/>
                          </a:solidFill>
                          <a:latin typeface="Canva Sans Bold Italics"/>
                          <a:ea typeface="Canva Sans Bold Italics"/>
                          <a:cs typeface="Canva Sans Bold Italics"/>
                          <a:sym typeface="Canva Sans Bold Italics"/>
                        </a:rPr>
                        <a:t>$418,447</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r">
                        <a:lnSpc>
                          <a:spcPts val="1960"/>
                        </a:lnSpc>
                        <a:defRPr/>
                      </a:pPr>
                      <a:r>
                        <a:rPr lang="en-US" b="true" sz="1400" i="true">
                          <a:solidFill>
                            <a:srgbClr val="737373"/>
                          </a:solidFill>
                          <a:latin typeface="Canva Sans Bold Italics"/>
                          <a:ea typeface="Canva Sans Bold Italics"/>
                          <a:cs typeface="Canva Sans Bold Italics"/>
                          <a:sym typeface="Canva Sans Bold Italics"/>
                        </a:rPr>
                        <a:t>$427,215</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r">
                        <a:lnSpc>
                          <a:spcPts val="1960"/>
                        </a:lnSpc>
                        <a:defRPr/>
                      </a:pPr>
                      <a:r>
                        <a:rPr lang="en-US" b="true" sz="1400" i="true">
                          <a:solidFill>
                            <a:srgbClr val="737373"/>
                          </a:solidFill>
                          <a:latin typeface="Canva Sans Bold Italics"/>
                          <a:ea typeface="Canva Sans Bold Italics"/>
                          <a:cs typeface="Canva Sans Bold Italics"/>
                          <a:sym typeface="Canva Sans Bold Italics"/>
                        </a:rPr>
                        <a:t> $(71,103)</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r>
              <a:tr h="476721">
                <a:tc>
                  <a:txBody>
                    <a:bodyPr anchor="t" rtlCol="false"/>
                    <a:lstStyle/>
                    <a:p>
                      <a:pPr algn="l">
                        <a:lnSpc>
                          <a:spcPts val="2240"/>
                        </a:lnSpc>
                        <a:defRPr/>
                      </a:pPr>
                      <a:r>
                        <a:rPr lang="en-US" b="true" sz="1600">
                          <a:solidFill>
                            <a:srgbClr val="97D700"/>
                          </a:solidFill>
                          <a:latin typeface="Canva Sans Bold"/>
                          <a:ea typeface="Canva Sans Bold"/>
                          <a:cs typeface="Canva Sans Bold"/>
                          <a:sym typeface="Canva Sans Bold"/>
                        </a:rPr>
                        <a:t>Grand Total</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r">
                        <a:lnSpc>
                          <a:spcPts val="2240"/>
                        </a:lnSpc>
                        <a:defRPr/>
                      </a:pPr>
                      <a:r>
                        <a:rPr lang="en-US" b="true" sz="1600">
                          <a:solidFill>
                            <a:srgbClr val="FFFFFF"/>
                          </a:solidFill>
                          <a:latin typeface="Canva Sans Bold"/>
                          <a:ea typeface="Canva Sans Bold"/>
                          <a:cs typeface="Canva Sans Bold"/>
                          <a:sym typeface="Canva Sans Bold"/>
                        </a:rPr>
                        <a:t>$4,317,216</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005A70"/>
                    </a:solidFill>
                  </a:tcPr>
                </a:tc>
                <a:tc>
                  <a:txBody>
                    <a:bodyPr anchor="t" rtlCol="false"/>
                    <a:lstStyle/>
                    <a:p>
                      <a:pPr algn="r">
                        <a:lnSpc>
                          <a:spcPts val="2240"/>
                        </a:lnSpc>
                        <a:defRPr/>
                      </a:pPr>
                      <a:r>
                        <a:rPr lang="en-US" b="true" sz="1600">
                          <a:solidFill>
                            <a:srgbClr val="FFFFFF"/>
                          </a:solidFill>
                          <a:latin typeface="Canva Sans Bold"/>
                          <a:ea typeface="Canva Sans Bold"/>
                          <a:cs typeface="Canva Sans Bold"/>
                          <a:sym typeface="Canva Sans Bold"/>
                        </a:rPr>
                        <a:t>$3,167,344</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r">
                        <a:lnSpc>
                          <a:spcPts val="2240"/>
                        </a:lnSpc>
                        <a:defRPr/>
                      </a:pPr>
                      <a:r>
                        <a:rPr lang="en-US" b="true" sz="1600">
                          <a:solidFill>
                            <a:srgbClr val="FFFFFF"/>
                          </a:solidFill>
                          <a:latin typeface="Canva Sans Bold"/>
                          <a:ea typeface="Canva Sans Bold"/>
                          <a:cs typeface="Canva Sans Bold"/>
                          <a:sym typeface="Canva Sans Bold"/>
                        </a:rPr>
                        <a:t>$3,788,556</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r">
                        <a:lnSpc>
                          <a:spcPts val="2240"/>
                        </a:lnSpc>
                        <a:defRPr/>
                      </a:pPr>
                      <a:r>
                        <a:rPr lang="en-US" b="true" sz="1600" i="true">
                          <a:solidFill>
                            <a:srgbClr val="FFFFFF"/>
                          </a:solidFill>
                          <a:latin typeface="Canva Sans Bold Italics"/>
                          <a:ea typeface="Canva Sans Bold Italics"/>
                          <a:cs typeface="Canva Sans Bold Italics"/>
                          <a:sym typeface="Canva Sans Bold Italics"/>
                        </a:rPr>
                        <a:t>$528,660</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r>
            </a:tbl>
          </a:graphicData>
        </a:graphic>
      </p:graphicFrame>
      <p:sp>
        <p:nvSpPr>
          <p:cNvPr name="TextBox 3" id="3"/>
          <p:cNvSpPr txBox="true"/>
          <p:nvPr/>
        </p:nvSpPr>
        <p:spPr>
          <a:xfrm rot="0">
            <a:off x="275381" y="314325"/>
            <a:ext cx="5720979" cy="714375"/>
          </a:xfrm>
          <a:prstGeom prst="rect">
            <a:avLst/>
          </a:prstGeom>
        </p:spPr>
        <p:txBody>
          <a:bodyPr anchor="t" rtlCol="false" tIns="0" lIns="0" bIns="0" rIns="0">
            <a:spAutoFit/>
          </a:bodyPr>
          <a:lstStyle/>
          <a:p>
            <a:pPr algn="ctr">
              <a:lnSpc>
                <a:spcPts val="5566"/>
              </a:lnSpc>
              <a:spcBef>
                <a:spcPct val="0"/>
              </a:spcBef>
            </a:pPr>
            <a:r>
              <a:rPr lang="en-US" b="true" sz="4638">
                <a:solidFill>
                  <a:srgbClr val="FFFFFF"/>
                </a:solidFill>
                <a:latin typeface="HK Grotesk Bold"/>
                <a:ea typeface="HK Grotesk Bold"/>
                <a:cs typeface="HK Grotesk Bold"/>
                <a:sym typeface="HK Grotesk Bold"/>
              </a:rPr>
              <a:t>2026 Expenses</a:t>
            </a:r>
          </a:p>
        </p:txBody>
      </p:sp>
      <p:sp>
        <p:nvSpPr>
          <p:cNvPr name="TextBox 4" id="4"/>
          <p:cNvSpPr txBox="true"/>
          <p:nvPr/>
        </p:nvSpPr>
        <p:spPr>
          <a:xfrm rot="0">
            <a:off x="1100778" y="1704975"/>
            <a:ext cx="4070185" cy="3362325"/>
          </a:xfrm>
          <a:prstGeom prst="rect">
            <a:avLst/>
          </a:prstGeom>
        </p:spPr>
        <p:txBody>
          <a:bodyPr anchor="t" rtlCol="false" tIns="0" lIns="0" bIns="0" rIns="0">
            <a:spAutoFit/>
          </a:bodyPr>
          <a:lstStyle/>
          <a:p>
            <a:pPr algn="ctr">
              <a:lnSpc>
                <a:spcPts val="2400"/>
              </a:lnSpc>
              <a:spcBef>
                <a:spcPct val="0"/>
              </a:spcBef>
            </a:pPr>
            <a:r>
              <a:rPr lang="en-US" sz="2000" i="true">
                <a:solidFill>
                  <a:srgbClr val="FFFFFF"/>
                </a:solidFill>
                <a:latin typeface="HK Grotesk Italics"/>
                <a:ea typeface="HK Grotesk Italics"/>
                <a:cs typeface="HK Grotesk Italics"/>
                <a:sym typeface="HK Grotesk Italics"/>
              </a:rPr>
              <a:t>The 2026 budget sits at a pivotal point between Turn90’s growth phase and sustainability phase.</a:t>
            </a:r>
          </a:p>
          <a:p>
            <a:pPr algn="ctr">
              <a:lnSpc>
                <a:spcPts val="2400"/>
              </a:lnSpc>
              <a:spcBef>
                <a:spcPct val="0"/>
              </a:spcBef>
            </a:pPr>
          </a:p>
          <a:p>
            <a:pPr algn="ctr">
              <a:lnSpc>
                <a:spcPts val="2400"/>
              </a:lnSpc>
              <a:spcBef>
                <a:spcPct val="0"/>
              </a:spcBef>
            </a:pPr>
            <a:r>
              <a:rPr lang="en-US" sz="2000" i="true">
                <a:solidFill>
                  <a:srgbClr val="FFFFFF"/>
                </a:solidFill>
                <a:latin typeface="HK Grotesk Italics"/>
                <a:ea typeface="HK Grotesk Italics"/>
                <a:cs typeface="HK Grotesk Italics"/>
                <a:sym typeface="HK Grotesk Italics"/>
              </a:rPr>
              <a:t>The organization now carries the full cost of its model  while revenue growth is still catching up.</a:t>
            </a:r>
          </a:p>
          <a:p>
            <a:pPr algn="ctr">
              <a:lnSpc>
                <a:spcPts val="2400"/>
              </a:lnSpc>
              <a:spcBef>
                <a:spcPct val="0"/>
              </a:spcBef>
            </a:pPr>
          </a:p>
          <a:p>
            <a:pPr algn="ctr">
              <a:lnSpc>
                <a:spcPts val="2400"/>
              </a:lnSpc>
              <a:spcBef>
                <a:spcPct val="0"/>
              </a:spcBef>
            </a:pPr>
            <a:r>
              <a:rPr lang="en-US" sz="2000" i="true">
                <a:solidFill>
                  <a:srgbClr val="FFFFFF"/>
                </a:solidFill>
                <a:latin typeface="HK Grotesk Italics"/>
                <a:ea typeface="HK Grotesk Italics"/>
                <a:cs typeface="HK Grotesk Italics"/>
                <a:sym typeface="HK Grotesk Italics"/>
              </a:rPr>
              <a:t>This is not a structural problem but the natural lag between expansion and earned revenue realization.</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26385F"/>
        </a:solidFill>
      </p:bgPr>
    </p:bg>
    <p:spTree>
      <p:nvGrpSpPr>
        <p:cNvPr id="1" name=""/>
        <p:cNvGrpSpPr/>
        <p:nvPr/>
      </p:nvGrpSpPr>
      <p:grpSpPr>
        <a:xfrm>
          <a:off x="0" y="0"/>
          <a:ext cx="0" cy="0"/>
          <a:chOff x="0" y="0"/>
          <a:chExt cx="0" cy="0"/>
        </a:xfrm>
      </p:grpSpPr>
      <p:sp>
        <p:nvSpPr>
          <p:cNvPr name="TextBox 2" id="2"/>
          <p:cNvSpPr txBox="true"/>
          <p:nvPr/>
        </p:nvSpPr>
        <p:spPr>
          <a:xfrm rot="0">
            <a:off x="666750" y="838200"/>
            <a:ext cx="14077950" cy="1166494"/>
          </a:xfrm>
          <a:prstGeom prst="rect">
            <a:avLst/>
          </a:prstGeom>
        </p:spPr>
        <p:txBody>
          <a:bodyPr anchor="t" rtlCol="false" tIns="0" lIns="0" bIns="0" rIns="0">
            <a:spAutoFit/>
          </a:bodyPr>
          <a:lstStyle/>
          <a:p>
            <a:pPr algn="l" marL="0" indent="0" lvl="0">
              <a:lnSpc>
                <a:spcPts val="8799"/>
              </a:lnSpc>
            </a:pPr>
            <a:r>
              <a:rPr lang="en-US" sz="8799">
                <a:solidFill>
                  <a:srgbClr val="FFFFFF"/>
                </a:solidFill>
                <a:latin typeface="Gilda Display"/>
                <a:ea typeface="Gilda Display"/>
                <a:cs typeface="Gilda Display"/>
                <a:sym typeface="Gilda Display"/>
              </a:rPr>
              <a:t>Cash Outlook</a:t>
            </a:r>
          </a:p>
        </p:txBody>
      </p:sp>
      <p:sp>
        <p:nvSpPr>
          <p:cNvPr name="TextBox 3" id="3"/>
          <p:cNvSpPr txBox="true"/>
          <p:nvPr/>
        </p:nvSpPr>
        <p:spPr>
          <a:xfrm rot="0">
            <a:off x="666750" y="4391025"/>
            <a:ext cx="2856970" cy="466725"/>
          </a:xfrm>
          <a:prstGeom prst="rect">
            <a:avLst/>
          </a:prstGeom>
        </p:spPr>
        <p:txBody>
          <a:bodyPr anchor="t" rtlCol="false" tIns="0" lIns="0" bIns="0" rIns="0">
            <a:spAutoFit/>
          </a:bodyPr>
          <a:lstStyle/>
          <a:p>
            <a:pPr algn="l" marL="0" indent="0" lvl="0">
              <a:lnSpc>
                <a:spcPts val="3600"/>
              </a:lnSpc>
              <a:spcBef>
                <a:spcPct val="0"/>
              </a:spcBef>
            </a:pPr>
            <a:r>
              <a:rPr lang="en-US" b="true" sz="3000">
                <a:solidFill>
                  <a:srgbClr val="FFFFFF"/>
                </a:solidFill>
                <a:latin typeface="HK Grotesk Bold"/>
                <a:ea typeface="HK Grotesk Bold"/>
                <a:cs typeface="HK Grotesk Bold"/>
                <a:sym typeface="HK Grotesk Bold"/>
              </a:rPr>
              <a:t>Monitoring</a:t>
            </a:r>
          </a:p>
        </p:txBody>
      </p:sp>
      <p:sp>
        <p:nvSpPr>
          <p:cNvPr name="TextBox 4" id="4"/>
          <p:cNvSpPr txBox="true"/>
          <p:nvPr/>
        </p:nvSpPr>
        <p:spPr>
          <a:xfrm rot="0">
            <a:off x="6437076" y="4391025"/>
            <a:ext cx="2859324" cy="466725"/>
          </a:xfrm>
          <a:prstGeom prst="rect">
            <a:avLst/>
          </a:prstGeom>
        </p:spPr>
        <p:txBody>
          <a:bodyPr anchor="t" rtlCol="false" tIns="0" lIns="0" bIns="0" rIns="0">
            <a:spAutoFit/>
          </a:bodyPr>
          <a:lstStyle/>
          <a:p>
            <a:pPr algn="l" marL="0" indent="0" lvl="0">
              <a:lnSpc>
                <a:spcPts val="3600"/>
              </a:lnSpc>
              <a:spcBef>
                <a:spcPct val="0"/>
              </a:spcBef>
            </a:pPr>
            <a:r>
              <a:rPr lang="en-US" b="true" sz="3000">
                <a:solidFill>
                  <a:srgbClr val="FFFFFF"/>
                </a:solidFill>
                <a:latin typeface="HK Grotesk Bold"/>
                <a:ea typeface="HK Grotesk Bold"/>
                <a:cs typeface="HK Grotesk Bold"/>
                <a:sym typeface="HK Grotesk Bold"/>
              </a:rPr>
              <a:t>Reforecasting</a:t>
            </a:r>
          </a:p>
        </p:txBody>
      </p:sp>
      <p:sp>
        <p:nvSpPr>
          <p:cNvPr name="AutoShape 5" id="5"/>
          <p:cNvSpPr/>
          <p:nvPr/>
        </p:nvSpPr>
        <p:spPr>
          <a:xfrm>
            <a:off x="990600" y="5457825"/>
            <a:ext cx="17607376" cy="0"/>
          </a:xfrm>
          <a:prstGeom prst="line">
            <a:avLst/>
          </a:prstGeom>
          <a:ln cap="flat" w="19050">
            <a:solidFill>
              <a:srgbClr val="FFFFFF"/>
            </a:solidFill>
            <a:prstDash val="solid"/>
            <a:headEnd type="none" len="sm" w="sm"/>
            <a:tailEnd type="none" len="sm" w="sm"/>
          </a:ln>
        </p:spPr>
      </p:sp>
      <p:grpSp>
        <p:nvGrpSpPr>
          <p:cNvPr name="Group 6" id="6"/>
          <p:cNvGrpSpPr/>
          <p:nvPr/>
        </p:nvGrpSpPr>
        <p:grpSpPr>
          <a:xfrm rot="0">
            <a:off x="666750" y="5295900"/>
            <a:ext cx="323850" cy="323850"/>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8" id="8"/>
          <p:cNvGrpSpPr/>
          <p:nvPr/>
        </p:nvGrpSpPr>
        <p:grpSpPr>
          <a:xfrm rot="0">
            <a:off x="6443576" y="5295900"/>
            <a:ext cx="323850" cy="323850"/>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10" id="10"/>
          <p:cNvGrpSpPr/>
          <p:nvPr/>
        </p:nvGrpSpPr>
        <p:grpSpPr>
          <a:xfrm rot="0">
            <a:off x="12202645" y="5295900"/>
            <a:ext cx="323850" cy="323850"/>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TextBox 12" id="12"/>
          <p:cNvSpPr txBox="true"/>
          <p:nvPr/>
        </p:nvSpPr>
        <p:spPr>
          <a:xfrm rot="0">
            <a:off x="12192000" y="4391025"/>
            <a:ext cx="2859324" cy="466725"/>
          </a:xfrm>
          <a:prstGeom prst="rect">
            <a:avLst/>
          </a:prstGeom>
        </p:spPr>
        <p:txBody>
          <a:bodyPr anchor="t" rtlCol="false" tIns="0" lIns="0" bIns="0" rIns="0">
            <a:spAutoFit/>
          </a:bodyPr>
          <a:lstStyle/>
          <a:p>
            <a:pPr algn="l" marL="0" indent="0" lvl="0">
              <a:lnSpc>
                <a:spcPts val="3600"/>
              </a:lnSpc>
              <a:spcBef>
                <a:spcPct val="0"/>
              </a:spcBef>
            </a:pPr>
            <a:r>
              <a:rPr lang="en-US" b="true" sz="3000">
                <a:solidFill>
                  <a:srgbClr val="FFFFFF"/>
                </a:solidFill>
                <a:latin typeface="HK Grotesk Bold"/>
                <a:ea typeface="HK Grotesk Bold"/>
                <a:cs typeface="HK Grotesk Bold"/>
                <a:sym typeface="HK Grotesk Bold"/>
              </a:rPr>
              <a:t>Capacity</a:t>
            </a:r>
          </a:p>
        </p:txBody>
      </p:sp>
      <p:sp>
        <p:nvSpPr>
          <p:cNvPr name="TextBox 13" id="13"/>
          <p:cNvSpPr txBox="true"/>
          <p:nvPr/>
        </p:nvSpPr>
        <p:spPr>
          <a:xfrm rot="0">
            <a:off x="666750" y="5991225"/>
            <a:ext cx="4010025" cy="1590675"/>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FFFFFF"/>
                </a:solidFill>
                <a:latin typeface="HK Grotesk"/>
                <a:ea typeface="HK Grotesk"/>
                <a:cs typeface="HK Grotesk"/>
                <a:sym typeface="HK Grotesk"/>
              </a:rPr>
              <a:t>Monthly tracking ensures we know when to take action. </a:t>
            </a:r>
          </a:p>
        </p:txBody>
      </p:sp>
      <p:sp>
        <p:nvSpPr>
          <p:cNvPr name="TextBox 14" id="14"/>
          <p:cNvSpPr txBox="true"/>
          <p:nvPr/>
        </p:nvSpPr>
        <p:spPr>
          <a:xfrm rot="0">
            <a:off x="6443576" y="5991225"/>
            <a:ext cx="3986299" cy="1590675"/>
          </a:xfrm>
          <a:prstGeom prst="rect">
            <a:avLst/>
          </a:prstGeom>
        </p:spPr>
        <p:txBody>
          <a:bodyPr anchor="t" rtlCol="false" tIns="0" lIns="0" bIns="0" rIns="0">
            <a:spAutoFit/>
          </a:bodyPr>
          <a:lstStyle/>
          <a:p>
            <a:pPr algn="l" marL="0" indent="0" lvl="0">
              <a:lnSpc>
                <a:spcPts val="4200"/>
              </a:lnSpc>
              <a:spcBef>
                <a:spcPct val="0"/>
              </a:spcBef>
            </a:pPr>
            <a:r>
              <a:rPr lang="en-US" sz="3000" strike="noStrike" u="none">
                <a:solidFill>
                  <a:srgbClr val="FFFFFF"/>
                </a:solidFill>
                <a:latin typeface="HK Grotesk"/>
                <a:ea typeface="HK Grotesk"/>
                <a:cs typeface="HK Grotesk"/>
                <a:sym typeface="HK Grotesk"/>
              </a:rPr>
              <a:t>Quarterly updates adjust forecasts based on performance.</a:t>
            </a:r>
          </a:p>
        </p:txBody>
      </p:sp>
      <p:sp>
        <p:nvSpPr>
          <p:cNvPr name="TextBox 15" id="15"/>
          <p:cNvSpPr txBox="true"/>
          <p:nvPr/>
        </p:nvSpPr>
        <p:spPr>
          <a:xfrm rot="0">
            <a:off x="12172950" y="5991225"/>
            <a:ext cx="4010025" cy="2657475"/>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FFFFFF"/>
                </a:solidFill>
                <a:latin typeface="HK Grotesk"/>
                <a:ea typeface="HK Grotesk"/>
                <a:cs typeface="HK Grotesk"/>
                <a:sym typeface="HK Grotesk"/>
              </a:rPr>
              <a:t>Understand our peak performance and use s</a:t>
            </a:r>
            <a:r>
              <a:rPr lang="en-US" sz="3000" strike="noStrike" u="none">
                <a:solidFill>
                  <a:srgbClr val="FFFFFF"/>
                </a:solidFill>
                <a:latin typeface="HK Grotesk"/>
                <a:ea typeface="HK Grotesk"/>
                <a:cs typeface="HK Grotesk"/>
                <a:sym typeface="HK Grotesk"/>
              </a:rPr>
              <a:t>trategic engagement and diligent networking to grow our businesses.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6385F"/>
        </a:solidFill>
      </p:bgPr>
    </p:bg>
    <p:spTree>
      <p:nvGrpSpPr>
        <p:cNvPr id="1" name=""/>
        <p:cNvGrpSpPr/>
        <p:nvPr/>
      </p:nvGrpSpPr>
      <p:grpSpPr>
        <a:xfrm>
          <a:off x="0" y="0"/>
          <a:ext cx="0" cy="0"/>
          <a:chOff x="0" y="0"/>
          <a:chExt cx="0" cy="0"/>
        </a:xfrm>
      </p:grpSpPr>
      <p:sp>
        <p:nvSpPr>
          <p:cNvPr name="Freeform 2" id="2"/>
          <p:cNvSpPr/>
          <p:nvPr/>
        </p:nvSpPr>
        <p:spPr>
          <a:xfrm flipH="false" flipV="false" rot="0">
            <a:off x="587621" y="166540"/>
            <a:ext cx="17112757" cy="9953920"/>
          </a:xfrm>
          <a:custGeom>
            <a:avLst/>
            <a:gdLst/>
            <a:ahLst/>
            <a:cxnLst/>
            <a:rect r="r" b="b" t="t" l="l"/>
            <a:pathLst>
              <a:path h="9953920" w="17112757">
                <a:moveTo>
                  <a:pt x="0" y="0"/>
                </a:moveTo>
                <a:lnTo>
                  <a:pt x="17112758" y="0"/>
                </a:lnTo>
                <a:lnTo>
                  <a:pt x="17112758" y="9953920"/>
                </a:lnTo>
                <a:lnTo>
                  <a:pt x="0" y="9953920"/>
                </a:lnTo>
                <a:lnTo>
                  <a:pt x="0" y="0"/>
                </a:lnTo>
                <a:close/>
              </a:path>
            </a:pathLst>
          </a:custGeom>
          <a:blipFill>
            <a:blip r:embed="rId2"/>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6385F"/>
        </a:solidFill>
      </p:bgPr>
    </p:bg>
    <p:spTree>
      <p:nvGrpSpPr>
        <p:cNvPr id="1" name=""/>
        <p:cNvGrpSpPr/>
        <p:nvPr/>
      </p:nvGrpSpPr>
      <p:grpSpPr>
        <a:xfrm>
          <a:off x="0" y="0"/>
          <a:ext cx="0" cy="0"/>
          <a:chOff x="0" y="0"/>
          <a:chExt cx="0" cy="0"/>
        </a:xfrm>
      </p:grpSpPr>
      <p:sp>
        <p:nvSpPr>
          <p:cNvPr name="Freeform 2" id="2"/>
          <p:cNvSpPr/>
          <p:nvPr/>
        </p:nvSpPr>
        <p:spPr>
          <a:xfrm flipH="false" flipV="false" rot="0">
            <a:off x="2310247" y="1028700"/>
            <a:ext cx="13667507" cy="8205477"/>
          </a:xfrm>
          <a:custGeom>
            <a:avLst/>
            <a:gdLst/>
            <a:ahLst/>
            <a:cxnLst/>
            <a:rect r="r" b="b" t="t" l="l"/>
            <a:pathLst>
              <a:path h="8205477" w="13667507">
                <a:moveTo>
                  <a:pt x="0" y="0"/>
                </a:moveTo>
                <a:lnTo>
                  <a:pt x="13667506" y="0"/>
                </a:lnTo>
                <a:lnTo>
                  <a:pt x="13667506" y="8205477"/>
                </a:lnTo>
                <a:lnTo>
                  <a:pt x="0" y="8205477"/>
                </a:lnTo>
                <a:lnTo>
                  <a:pt x="0" y="0"/>
                </a:lnTo>
                <a:close/>
              </a:path>
            </a:pathLst>
          </a:custGeom>
          <a:blipFill>
            <a:blip r:embed="rId2"/>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B2347"/>
        </a:solidFill>
      </p:bgPr>
    </p:bg>
    <p:spTree>
      <p:nvGrpSpPr>
        <p:cNvPr id="1" name=""/>
        <p:cNvGrpSpPr/>
        <p:nvPr/>
      </p:nvGrpSpPr>
      <p:grpSpPr>
        <a:xfrm>
          <a:off x="0" y="0"/>
          <a:ext cx="0" cy="0"/>
          <a:chOff x="0" y="0"/>
          <a:chExt cx="0" cy="0"/>
        </a:xfrm>
      </p:grpSpPr>
      <p:sp>
        <p:nvSpPr>
          <p:cNvPr name="TextBox 2" id="2"/>
          <p:cNvSpPr txBox="true"/>
          <p:nvPr/>
        </p:nvSpPr>
        <p:spPr>
          <a:xfrm rot="0">
            <a:off x="1028700" y="1019175"/>
            <a:ext cx="6469912" cy="2981325"/>
          </a:xfrm>
          <a:prstGeom prst="rect">
            <a:avLst/>
          </a:prstGeom>
        </p:spPr>
        <p:txBody>
          <a:bodyPr anchor="t" rtlCol="false" tIns="0" lIns="0" bIns="0" rIns="0">
            <a:spAutoFit/>
          </a:bodyPr>
          <a:lstStyle/>
          <a:p>
            <a:pPr algn="l" marL="0" indent="0" lvl="0">
              <a:lnSpc>
                <a:spcPts val="7830"/>
              </a:lnSpc>
              <a:spcBef>
                <a:spcPct val="0"/>
              </a:spcBef>
            </a:pPr>
            <a:r>
              <a:rPr lang="en-US" b="true" sz="6525">
                <a:solidFill>
                  <a:srgbClr val="FFFFFF"/>
                </a:solidFill>
                <a:latin typeface="HK Grotesk Bold"/>
                <a:ea typeface="HK Grotesk Bold"/>
                <a:cs typeface="HK Grotesk Bold"/>
                <a:sym typeface="HK Grotesk Bold"/>
              </a:rPr>
              <a:t>Finance Committee Recommendation</a:t>
            </a:r>
          </a:p>
        </p:txBody>
      </p:sp>
      <p:grpSp>
        <p:nvGrpSpPr>
          <p:cNvPr name="Group 3" id="3"/>
          <p:cNvGrpSpPr/>
          <p:nvPr/>
        </p:nvGrpSpPr>
        <p:grpSpPr>
          <a:xfrm rot="0">
            <a:off x="798024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11925" y="0"/>
                  </a:moveTo>
                  <a:lnTo>
                    <a:pt x="4262801" y="0"/>
                  </a:lnTo>
                  <a:cubicBezTo>
                    <a:pt x="4269387" y="0"/>
                    <a:pt x="4274726" y="5339"/>
                    <a:pt x="4274726" y="11925"/>
                  </a:cubicBezTo>
                  <a:lnTo>
                    <a:pt x="4274726" y="2155542"/>
                  </a:lnTo>
                  <a:cubicBezTo>
                    <a:pt x="4274726" y="2162128"/>
                    <a:pt x="4269387" y="2167467"/>
                    <a:pt x="4262801" y="2167467"/>
                  </a:cubicBezTo>
                  <a:lnTo>
                    <a:pt x="11925" y="2167467"/>
                  </a:lnTo>
                  <a:cubicBezTo>
                    <a:pt x="5339" y="2167467"/>
                    <a:pt x="0" y="2162128"/>
                    <a:pt x="0" y="2155542"/>
                  </a:cubicBezTo>
                  <a:lnTo>
                    <a:pt x="0" y="11925"/>
                  </a:lnTo>
                  <a:cubicBezTo>
                    <a:pt x="0" y="5339"/>
                    <a:pt x="5339" y="0"/>
                    <a:pt x="11925" y="0"/>
                  </a:cubicBezTo>
                  <a:close/>
                </a:path>
              </a:pathLst>
            </a:custGeom>
            <a:solidFill>
              <a:srgbClr val="26385F"/>
            </a:solidFill>
            <a:ln cap="rnd">
              <a:noFill/>
              <a:prstDash val="solid"/>
              <a:round/>
            </a:ln>
          </p:spPr>
        </p:sp>
        <p:sp>
          <p:nvSpPr>
            <p:cNvPr name="TextBox 5" id="5"/>
            <p:cNvSpPr txBox="true"/>
            <p:nvPr/>
          </p:nvSpPr>
          <p:spPr>
            <a:xfrm>
              <a:off x="0" y="-66675"/>
              <a:ext cx="4274726" cy="2234142"/>
            </a:xfrm>
            <a:prstGeom prst="rect">
              <a:avLst/>
            </a:prstGeom>
          </p:spPr>
          <p:txBody>
            <a:bodyPr anchor="ctr" rtlCol="false" tIns="50800" lIns="50800" bIns="50800" rIns="50800"/>
            <a:lstStyle/>
            <a:p>
              <a:pPr algn="ctr">
                <a:lnSpc>
                  <a:spcPts val="3150"/>
                </a:lnSpc>
              </a:pPr>
            </a:p>
          </p:txBody>
        </p:sp>
      </p:grpSp>
      <p:grpSp>
        <p:nvGrpSpPr>
          <p:cNvPr name="Group 6" id="6"/>
          <p:cNvGrpSpPr/>
          <p:nvPr/>
        </p:nvGrpSpPr>
        <p:grpSpPr>
          <a:xfrm rot="0">
            <a:off x="9067800" y="2400300"/>
            <a:ext cx="7372995" cy="5887512"/>
            <a:chOff x="0" y="0"/>
            <a:chExt cx="9830660" cy="7850016"/>
          </a:xfrm>
        </p:grpSpPr>
        <p:sp>
          <p:nvSpPr>
            <p:cNvPr name="TextBox 7" id="7"/>
            <p:cNvSpPr txBox="true"/>
            <p:nvPr/>
          </p:nvSpPr>
          <p:spPr>
            <a:xfrm rot="0">
              <a:off x="0" y="-28575"/>
              <a:ext cx="9830660" cy="1623981"/>
            </a:xfrm>
            <a:prstGeom prst="rect">
              <a:avLst/>
            </a:prstGeom>
          </p:spPr>
          <p:txBody>
            <a:bodyPr anchor="t" rtlCol="false" tIns="0" lIns="0" bIns="0" rIns="0">
              <a:spAutoFit/>
            </a:bodyPr>
            <a:lstStyle/>
            <a:p>
              <a:pPr algn="l" marL="0" indent="0" lvl="0">
                <a:lnSpc>
                  <a:spcPts val="3293"/>
                </a:lnSpc>
                <a:spcBef>
                  <a:spcPct val="0"/>
                </a:spcBef>
              </a:pPr>
              <a:r>
                <a:rPr lang="en-US" sz="2533">
                  <a:solidFill>
                    <a:srgbClr val="FFFFFF"/>
                  </a:solidFill>
                  <a:latin typeface="HK Grotesk"/>
                  <a:ea typeface="HK Grotesk"/>
                  <a:cs typeface="HK Grotesk"/>
                  <a:sym typeface="HK Grotesk"/>
                </a:rPr>
                <a:t>The Finance Committee has reviewed this budget in detail and recommends board approval with the following observations:</a:t>
              </a:r>
            </a:p>
          </p:txBody>
        </p:sp>
        <p:sp>
          <p:nvSpPr>
            <p:cNvPr name="TextBox 8" id="8"/>
            <p:cNvSpPr txBox="true"/>
            <p:nvPr/>
          </p:nvSpPr>
          <p:spPr>
            <a:xfrm rot="0">
              <a:off x="0" y="1940596"/>
              <a:ext cx="9830660" cy="5909420"/>
            </a:xfrm>
            <a:prstGeom prst="rect">
              <a:avLst/>
            </a:prstGeom>
          </p:spPr>
          <p:txBody>
            <a:bodyPr anchor="t" rtlCol="false" tIns="0" lIns="0" bIns="0" rIns="0">
              <a:spAutoFit/>
            </a:bodyPr>
            <a:lstStyle/>
            <a:p>
              <a:pPr algn="l" marL="0" indent="0" lvl="0">
                <a:lnSpc>
                  <a:spcPts val="2978"/>
                </a:lnSpc>
              </a:pPr>
              <a:r>
                <a:rPr lang="en-US" sz="1985">
                  <a:solidFill>
                    <a:srgbClr val="FFFFFF"/>
                  </a:solidFill>
                  <a:latin typeface="HK Grotesk"/>
                  <a:ea typeface="HK Grotesk"/>
                  <a:cs typeface="HK Grotesk"/>
                  <a:sym typeface="HK Grotesk"/>
                </a:rPr>
                <a:t>✓ Revenue projections are achievable based on current pipeline and fundraising prospects</a:t>
              </a:r>
            </a:p>
            <a:p>
              <a:pPr algn="l" marL="0" indent="0" lvl="0">
                <a:lnSpc>
                  <a:spcPts val="2978"/>
                </a:lnSpc>
              </a:pPr>
              <a:r>
                <a:rPr lang="en-US" sz="1985">
                  <a:solidFill>
                    <a:srgbClr val="FFFFFF"/>
                  </a:solidFill>
                  <a:latin typeface="HK Grotesk"/>
                  <a:ea typeface="HK Grotesk"/>
                  <a:cs typeface="HK Grotesk"/>
                  <a:sym typeface="HK Grotesk"/>
                </a:rPr>
                <a:t>✓ Expense budget is prudent and reflects organizational discipline</a:t>
              </a:r>
            </a:p>
            <a:p>
              <a:pPr algn="l" marL="0" indent="0" lvl="0">
                <a:lnSpc>
                  <a:spcPts val="2978"/>
                </a:lnSpc>
              </a:pPr>
              <a:r>
                <a:rPr lang="en-US" sz="1985">
                  <a:solidFill>
                    <a:srgbClr val="FFFFFF"/>
                  </a:solidFill>
                  <a:latin typeface="HK Grotesk"/>
                  <a:ea typeface="HK Grotesk"/>
                  <a:cs typeface="HK Grotesk"/>
                  <a:sym typeface="HK Grotesk"/>
                </a:rPr>
                <a:t>✓ Cash position is manageable through 2025 with appropriate monitoring</a:t>
              </a:r>
            </a:p>
            <a:p>
              <a:pPr algn="l" marL="0" indent="0" lvl="0">
                <a:lnSpc>
                  <a:spcPts val="2978"/>
                </a:lnSpc>
              </a:pPr>
              <a:r>
                <a:rPr lang="en-US" sz="1985">
                  <a:solidFill>
                    <a:srgbClr val="FFFFFF"/>
                  </a:solidFill>
                  <a:latin typeface="HK Grotesk"/>
                  <a:ea typeface="HK Grotesk"/>
                  <a:cs typeface="HK Grotesk"/>
                  <a:sym typeface="HK Grotesk"/>
                </a:rPr>
                <a:t>✓ Strategic focus is correct - prioritizing revenue before optimization</a:t>
              </a:r>
            </a:p>
            <a:p>
              <a:pPr algn="l" marL="0" indent="0" lvl="0">
                <a:lnSpc>
                  <a:spcPts val="2978"/>
                </a:lnSpc>
              </a:pPr>
            </a:p>
            <a:p>
              <a:pPr algn="l" marL="0" indent="0" lvl="0">
                <a:lnSpc>
                  <a:spcPts val="2978"/>
                </a:lnSpc>
              </a:pPr>
              <a:r>
                <a:rPr lang="en-US" sz="1985">
                  <a:solidFill>
                    <a:srgbClr val="FFFFFF"/>
                  </a:solidFill>
                  <a:latin typeface="HK Grotesk"/>
                  <a:ea typeface="HK Grotesk"/>
                  <a:cs typeface="HK Grotesk"/>
                  <a:sym typeface="HK Grotesk"/>
                </a:rPr>
                <a:t>⚠ Execution is critical - requires strong business development performance and expense control</a:t>
              </a:r>
            </a:p>
            <a:p>
              <a:pPr algn="l" marL="0" indent="0" lvl="0">
                <a:lnSpc>
                  <a:spcPts val="2978"/>
                </a:lnSpc>
              </a:pPr>
              <a:r>
                <a:rPr lang="en-US" sz="1985">
                  <a:solidFill>
                    <a:srgbClr val="FFFFFF"/>
                  </a:solidFill>
                  <a:latin typeface="HK Grotesk"/>
                  <a:ea typeface="HK Grotesk"/>
                  <a:cs typeface="HK Grotesk"/>
                  <a:sym typeface="HK Grotesk"/>
                </a:rPr>
                <a:t>⚠ Monthly monitoring essential - Finance Committee will provide quarterly updates to full board</a:t>
              </a:r>
            </a:p>
          </p:txBody>
        </p:sp>
      </p:grpSp>
      <p:sp>
        <p:nvSpPr>
          <p:cNvPr name="Freeform 9" id="9"/>
          <p:cNvSpPr/>
          <p:nvPr/>
        </p:nvSpPr>
        <p:spPr>
          <a:xfrm flipH="false" flipV="false" rot="0">
            <a:off x="1028700" y="6349315"/>
            <a:ext cx="4691911" cy="2908985"/>
          </a:xfrm>
          <a:custGeom>
            <a:avLst/>
            <a:gdLst/>
            <a:ahLst/>
            <a:cxnLst/>
            <a:rect r="r" b="b" t="t" l="l"/>
            <a:pathLst>
              <a:path h="2908985" w="4691911">
                <a:moveTo>
                  <a:pt x="0" y="0"/>
                </a:moveTo>
                <a:lnTo>
                  <a:pt x="4691911" y="0"/>
                </a:lnTo>
                <a:lnTo>
                  <a:pt x="4691911" y="2908985"/>
                </a:lnTo>
                <a:lnTo>
                  <a:pt x="0" y="29089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9BD240"/>
        </a:solidFill>
      </p:bgPr>
    </p:bg>
    <p:spTree>
      <p:nvGrpSpPr>
        <p:cNvPr id="1" name=""/>
        <p:cNvGrpSpPr/>
        <p:nvPr/>
      </p:nvGrpSpPr>
      <p:grpSpPr>
        <a:xfrm>
          <a:off x="0" y="0"/>
          <a:ext cx="0" cy="0"/>
          <a:chOff x="0" y="0"/>
          <a:chExt cx="0" cy="0"/>
        </a:xfrm>
      </p:grpSpPr>
      <p:grpSp>
        <p:nvGrpSpPr>
          <p:cNvPr name="Group 2" id="2"/>
          <p:cNvGrpSpPr/>
          <p:nvPr/>
        </p:nvGrpSpPr>
        <p:grpSpPr>
          <a:xfrm rot="0">
            <a:off x="7970324" y="1253212"/>
            <a:ext cx="9040494" cy="7780576"/>
            <a:chOff x="0" y="0"/>
            <a:chExt cx="12053992" cy="10374102"/>
          </a:xfrm>
        </p:grpSpPr>
        <p:sp>
          <p:nvSpPr>
            <p:cNvPr name="TextBox 3" id="3"/>
            <p:cNvSpPr txBox="true"/>
            <p:nvPr/>
          </p:nvSpPr>
          <p:spPr>
            <a:xfrm rot="0">
              <a:off x="0" y="4346936"/>
              <a:ext cx="10607073" cy="6027166"/>
            </a:xfrm>
            <a:prstGeom prst="rect">
              <a:avLst/>
            </a:prstGeom>
          </p:spPr>
          <p:txBody>
            <a:bodyPr anchor="t" rtlCol="false" tIns="0" lIns="0" bIns="0" rIns="0">
              <a:spAutoFit/>
            </a:bodyPr>
            <a:lstStyle/>
            <a:p>
              <a:pPr algn="l" marL="0" indent="0" lvl="0">
                <a:lnSpc>
                  <a:spcPts val="3562"/>
                </a:lnSpc>
              </a:pPr>
              <a:r>
                <a:rPr lang="en-US" sz="2740" i="true">
                  <a:solidFill>
                    <a:srgbClr val="00586F"/>
                  </a:solidFill>
                  <a:latin typeface="Open Sans Italics"/>
                  <a:ea typeface="Open Sans Italics"/>
                  <a:cs typeface="Open Sans Italics"/>
                  <a:sym typeface="Open Sans Italics"/>
                </a:rPr>
                <a:t>Turn90’s FY</a:t>
              </a:r>
              <a:r>
                <a:rPr lang="en-US" sz="2740" i="true">
                  <a:solidFill>
                    <a:srgbClr val="00586F"/>
                  </a:solidFill>
                  <a:latin typeface="Open Sans Italics"/>
                  <a:ea typeface="Open Sans Italics"/>
                  <a:cs typeface="Open Sans Italics"/>
                  <a:sym typeface="Open Sans Italics"/>
                </a:rPr>
                <a:t>2026 budget reflects a bridge year, one where Turn90 sustains its full program delivery while earned revenue grows into the cost structure that is now fully built. This is the organization’s first full year of operations across all three centers. This is a deliberate, stabilization-year budget that carries a planned deficit, reflecting the full operational cost</a:t>
              </a:r>
              <a:r>
                <a:rPr lang="en-US" sz="2740" i="true">
                  <a:solidFill>
                    <a:srgbClr val="00586F"/>
                  </a:solidFill>
                  <a:latin typeface="Open Sans Italics"/>
                  <a:ea typeface="Open Sans Italics"/>
                  <a:cs typeface="Open Sans Italics"/>
                  <a:sym typeface="Open Sans Italics"/>
                </a:rPr>
                <a:t> of running the complete model while Industrial Services revenue continues to scale.  </a:t>
              </a:r>
            </a:p>
            <a:p>
              <a:pPr algn="l" marL="0" indent="0" lvl="0">
                <a:lnSpc>
                  <a:spcPts val="4082"/>
                </a:lnSpc>
              </a:pPr>
            </a:p>
          </p:txBody>
        </p:sp>
        <p:sp>
          <p:nvSpPr>
            <p:cNvPr name="TextBox 4" id="4"/>
            <p:cNvSpPr txBox="true"/>
            <p:nvPr/>
          </p:nvSpPr>
          <p:spPr>
            <a:xfrm rot="0">
              <a:off x="0" y="-38100"/>
              <a:ext cx="12053992" cy="3475567"/>
            </a:xfrm>
            <a:prstGeom prst="rect">
              <a:avLst/>
            </a:prstGeom>
          </p:spPr>
          <p:txBody>
            <a:bodyPr anchor="t" rtlCol="false" tIns="0" lIns="0" bIns="0" rIns="0">
              <a:spAutoFit/>
            </a:bodyPr>
            <a:lstStyle/>
            <a:p>
              <a:pPr algn="l" marL="0" indent="0" lvl="0">
                <a:lnSpc>
                  <a:spcPts val="5199"/>
                </a:lnSpc>
              </a:pPr>
              <a:r>
                <a:rPr lang="en-US" b="true" sz="3999">
                  <a:solidFill>
                    <a:srgbClr val="00586F"/>
                  </a:solidFill>
                  <a:latin typeface="Open Sans Bold"/>
                  <a:ea typeface="Open Sans Bold"/>
                  <a:cs typeface="Open Sans Bold"/>
                  <a:sym typeface="Open Sans Bold"/>
                </a:rPr>
                <a:t>Recommended Action: Approv</a:t>
              </a:r>
              <a:r>
                <a:rPr lang="en-US" b="true" sz="3999">
                  <a:solidFill>
                    <a:srgbClr val="00586F"/>
                  </a:solidFill>
                  <a:latin typeface="Open Sans Bold"/>
                  <a:ea typeface="Open Sans Bold"/>
                  <a:cs typeface="Open Sans Bold"/>
                  <a:sym typeface="Open Sans Bold"/>
                </a:rPr>
                <a:t>e 2025 operating budget of $4.33M in total expenses with $3.1M in projected revenue.</a:t>
              </a:r>
            </a:p>
          </p:txBody>
        </p:sp>
      </p:grpSp>
      <p:sp>
        <p:nvSpPr>
          <p:cNvPr name="Freeform 5" id="5"/>
          <p:cNvSpPr/>
          <p:nvPr/>
        </p:nvSpPr>
        <p:spPr>
          <a:xfrm flipH="false" flipV="false" rot="0">
            <a:off x="1567077" y="1608026"/>
            <a:ext cx="5039658" cy="7070949"/>
          </a:xfrm>
          <a:custGeom>
            <a:avLst/>
            <a:gdLst/>
            <a:ahLst/>
            <a:cxnLst/>
            <a:rect r="r" b="b" t="t" l="l"/>
            <a:pathLst>
              <a:path h="7070949" w="5039658">
                <a:moveTo>
                  <a:pt x="0" y="0"/>
                </a:moveTo>
                <a:lnTo>
                  <a:pt x="5039658" y="0"/>
                </a:lnTo>
                <a:lnTo>
                  <a:pt x="5039658" y="7070948"/>
                </a:lnTo>
                <a:lnTo>
                  <a:pt x="0" y="70709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6385F"/>
        </a:solidFill>
      </p:bgPr>
    </p:bg>
    <p:spTree>
      <p:nvGrpSpPr>
        <p:cNvPr id="1" name=""/>
        <p:cNvGrpSpPr/>
        <p:nvPr/>
      </p:nvGrpSpPr>
      <p:grpSpPr>
        <a:xfrm>
          <a:off x="0" y="0"/>
          <a:ext cx="0" cy="0"/>
          <a:chOff x="0" y="0"/>
          <a:chExt cx="0" cy="0"/>
        </a:xfrm>
      </p:grpSpPr>
      <p:sp>
        <p:nvSpPr>
          <p:cNvPr name="Freeform 2" id="2"/>
          <p:cNvSpPr/>
          <p:nvPr/>
        </p:nvSpPr>
        <p:spPr>
          <a:xfrm flipH="false" flipV="false" rot="5813290">
            <a:off x="-7998005" y="5144456"/>
            <a:ext cx="10936025" cy="10299747"/>
          </a:xfrm>
          <a:custGeom>
            <a:avLst/>
            <a:gdLst/>
            <a:ahLst/>
            <a:cxnLst/>
            <a:rect r="r" b="b" t="t" l="l"/>
            <a:pathLst>
              <a:path h="10299747" w="10936025">
                <a:moveTo>
                  <a:pt x="0" y="0"/>
                </a:moveTo>
                <a:lnTo>
                  <a:pt x="10936025" y="0"/>
                </a:lnTo>
                <a:lnTo>
                  <a:pt x="10936025" y="10299747"/>
                </a:lnTo>
                <a:lnTo>
                  <a:pt x="0" y="102997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238500" y="4248150"/>
            <a:ext cx="3181350" cy="2686050"/>
            <a:chOff x="0" y="0"/>
            <a:chExt cx="721712" cy="609350"/>
          </a:xfrm>
        </p:grpSpPr>
        <p:sp>
          <p:nvSpPr>
            <p:cNvPr name="Freeform 4" id="4"/>
            <p:cNvSpPr/>
            <p:nvPr/>
          </p:nvSpPr>
          <p:spPr>
            <a:xfrm flipH="false" flipV="false" rot="0">
              <a:off x="0" y="0"/>
              <a:ext cx="721712" cy="609349"/>
            </a:xfrm>
            <a:custGeom>
              <a:avLst/>
              <a:gdLst/>
              <a:ahLst/>
              <a:cxnLst/>
              <a:rect r="r" b="b" t="t" l="l"/>
              <a:pathLst>
                <a:path h="609349" w="721712">
                  <a:moveTo>
                    <a:pt x="97341" y="0"/>
                  </a:moveTo>
                  <a:lnTo>
                    <a:pt x="624371" y="0"/>
                  </a:lnTo>
                  <a:cubicBezTo>
                    <a:pt x="650187" y="0"/>
                    <a:pt x="674946" y="10256"/>
                    <a:pt x="693201" y="28511"/>
                  </a:cubicBezTo>
                  <a:cubicBezTo>
                    <a:pt x="711456" y="46766"/>
                    <a:pt x="721712" y="71525"/>
                    <a:pt x="721712" y="97341"/>
                  </a:cubicBezTo>
                  <a:lnTo>
                    <a:pt x="721712" y="512008"/>
                  </a:lnTo>
                  <a:cubicBezTo>
                    <a:pt x="721712" y="565768"/>
                    <a:pt x="678131" y="609349"/>
                    <a:pt x="624371" y="609349"/>
                  </a:cubicBezTo>
                  <a:lnTo>
                    <a:pt x="97341" y="609349"/>
                  </a:lnTo>
                  <a:cubicBezTo>
                    <a:pt x="43581" y="609349"/>
                    <a:pt x="0" y="565768"/>
                    <a:pt x="0" y="512008"/>
                  </a:cubicBezTo>
                  <a:lnTo>
                    <a:pt x="0" y="97341"/>
                  </a:lnTo>
                  <a:cubicBezTo>
                    <a:pt x="0" y="43581"/>
                    <a:pt x="43581" y="0"/>
                    <a:pt x="97341" y="0"/>
                  </a:cubicBezTo>
                  <a:close/>
                </a:path>
              </a:pathLst>
            </a:custGeom>
            <a:blipFill>
              <a:blip r:embed="rId4"/>
              <a:stretch>
                <a:fillRect l="-13362" t="0" r="-13362" b="0"/>
              </a:stretch>
            </a:blipFill>
            <a:ln w="19050" cap="rnd">
              <a:solidFill>
                <a:srgbClr val="FFFFFF"/>
              </a:solidFill>
              <a:prstDash val="solid"/>
              <a:round/>
            </a:ln>
          </p:spPr>
        </p:sp>
      </p:grpSp>
      <p:grpSp>
        <p:nvGrpSpPr>
          <p:cNvPr name="Group 5" id="5"/>
          <p:cNvGrpSpPr/>
          <p:nvPr/>
        </p:nvGrpSpPr>
        <p:grpSpPr>
          <a:xfrm rot="0">
            <a:off x="7553325" y="4248150"/>
            <a:ext cx="3181350" cy="2686050"/>
            <a:chOff x="0" y="0"/>
            <a:chExt cx="721712" cy="609350"/>
          </a:xfrm>
        </p:grpSpPr>
        <p:sp>
          <p:nvSpPr>
            <p:cNvPr name="Freeform 6" id="6"/>
            <p:cNvSpPr/>
            <p:nvPr/>
          </p:nvSpPr>
          <p:spPr>
            <a:xfrm flipH="false" flipV="false" rot="0">
              <a:off x="0" y="0"/>
              <a:ext cx="721712" cy="609349"/>
            </a:xfrm>
            <a:custGeom>
              <a:avLst/>
              <a:gdLst/>
              <a:ahLst/>
              <a:cxnLst/>
              <a:rect r="r" b="b" t="t" l="l"/>
              <a:pathLst>
                <a:path h="609349" w="721712">
                  <a:moveTo>
                    <a:pt x="97341" y="0"/>
                  </a:moveTo>
                  <a:lnTo>
                    <a:pt x="624371" y="0"/>
                  </a:lnTo>
                  <a:cubicBezTo>
                    <a:pt x="650187" y="0"/>
                    <a:pt x="674946" y="10256"/>
                    <a:pt x="693201" y="28511"/>
                  </a:cubicBezTo>
                  <a:cubicBezTo>
                    <a:pt x="711456" y="46766"/>
                    <a:pt x="721712" y="71525"/>
                    <a:pt x="721712" y="97341"/>
                  </a:cubicBezTo>
                  <a:lnTo>
                    <a:pt x="721712" y="512008"/>
                  </a:lnTo>
                  <a:cubicBezTo>
                    <a:pt x="721712" y="565768"/>
                    <a:pt x="678131" y="609349"/>
                    <a:pt x="624371" y="609349"/>
                  </a:cubicBezTo>
                  <a:lnTo>
                    <a:pt x="97341" y="609349"/>
                  </a:lnTo>
                  <a:cubicBezTo>
                    <a:pt x="43581" y="609349"/>
                    <a:pt x="0" y="565768"/>
                    <a:pt x="0" y="512008"/>
                  </a:cubicBezTo>
                  <a:lnTo>
                    <a:pt x="0" y="97341"/>
                  </a:lnTo>
                  <a:cubicBezTo>
                    <a:pt x="0" y="43581"/>
                    <a:pt x="43581" y="0"/>
                    <a:pt x="97341" y="0"/>
                  </a:cubicBezTo>
                  <a:close/>
                </a:path>
              </a:pathLst>
            </a:custGeom>
            <a:blipFill>
              <a:blip r:embed="rId5"/>
              <a:stretch>
                <a:fillRect l="-13362" t="0" r="-13362" b="0"/>
              </a:stretch>
            </a:blipFill>
            <a:ln w="19050" cap="rnd">
              <a:solidFill>
                <a:srgbClr val="FFFFFF"/>
              </a:solidFill>
              <a:prstDash val="solid"/>
              <a:round/>
            </a:ln>
          </p:spPr>
        </p:sp>
      </p:grpSp>
      <p:grpSp>
        <p:nvGrpSpPr>
          <p:cNvPr name="Group 7" id="7"/>
          <p:cNvGrpSpPr/>
          <p:nvPr/>
        </p:nvGrpSpPr>
        <p:grpSpPr>
          <a:xfrm rot="0">
            <a:off x="11978735" y="4248150"/>
            <a:ext cx="3181350" cy="2686050"/>
            <a:chOff x="0" y="0"/>
            <a:chExt cx="721712" cy="609350"/>
          </a:xfrm>
        </p:grpSpPr>
        <p:sp>
          <p:nvSpPr>
            <p:cNvPr name="Freeform 8" id="8"/>
            <p:cNvSpPr/>
            <p:nvPr/>
          </p:nvSpPr>
          <p:spPr>
            <a:xfrm flipH="false" flipV="false" rot="0">
              <a:off x="0" y="0"/>
              <a:ext cx="721712" cy="609349"/>
            </a:xfrm>
            <a:custGeom>
              <a:avLst/>
              <a:gdLst/>
              <a:ahLst/>
              <a:cxnLst/>
              <a:rect r="r" b="b" t="t" l="l"/>
              <a:pathLst>
                <a:path h="609349" w="721712">
                  <a:moveTo>
                    <a:pt x="97341" y="0"/>
                  </a:moveTo>
                  <a:lnTo>
                    <a:pt x="624371" y="0"/>
                  </a:lnTo>
                  <a:cubicBezTo>
                    <a:pt x="650187" y="0"/>
                    <a:pt x="674946" y="10256"/>
                    <a:pt x="693201" y="28511"/>
                  </a:cubicBezTo>
                  <a:cubicBezTo>
                    <a:pt x="711456" y="46766"/>
                    <a:pt x="721712" y="71525"/>
                    <a:pt x="721712" y="97341"/>
                  </a:cubicBezTo>
                  <a:lnTo>
                    <a:pt x="721712" y="512008"/>
                  </a:lnTo>
                  <a:cubicBezTo>
                    <a:pt x="721712" y="565768"/>
                    <a:pt x="678131" y="609349"/>
                    <a:pt x="624371" y="609349"/>
                  </a:cubicBezTo>
                  <a:lnTo>
                    <a:pt x="97341" y="609349"/>
                  </a:lnTo>
                  <a:cubicBezTo>
                    <a:pt x="43581" y="609349"/>
                    <a:pt x="0" y="565768"/>
                    <a:pt x="0" y="512008"/>
                  </a:cubicBezTo>
                  <a:lnTo>
                    <a:pt x="0" y="97341"/>
                  </a:lnTo>
                  <a:cubicBezTo>
                    <a:pt x="0" y="43581"/>
                    <a:pt x="43581" y="0"/>
                    <a:pt x="97341" y="0"/>
                  </a:cubicBezTo>
                  <a:close/>
                </a:path>
              </a:pathLst>
            </a:custGeom>
            <a:blipFill>
              <a:blip r:embed="rId6"/>
              <a:stretch>
                <a:fillRect l="-13323" t="0" r="-13323" b="0"/>
              </a:stretch>
            </a:blipFill>
            <a:ln w="19050" cap="rnd">
              <a:solidFill>
                <a:srgbClr val="FFFFFF"/>
              </a:solidFill>
              <a:prstDash val="solid"/>
              <a:round/>
            </a:ln>
          </p:spPr>
        </p:sp>
      </p:grpSp>
      <p:sp>
        <p:nvSpPr>
          <p:cNvPr name="TextBox 9" id="9"/>
          <p:cNvSpPr txBox="true"/>
          <p:nvPr/>
        </p:nvSpPr>
        <p:spPr>
          <a:xfrm rot="0">
            <a:off x="666750" y="838200"/>
            <a:ext cx="12639675" cy="1166494"/>
          </a:xfrm>
          <a:prstGeom prst="rect">
            <a:avLst/>
          </a:prstGeom>
        </p:spPr>
        <p:txBody>
          <a:bodyPr anchor="t" rtlCol="false" tIns="0" lIns="0" bIns="0" rIns="0">
            <a:spAutoFit/>
          </a:bodyPr>
          <a:lstStyle/>
          <a:p>
            <a:pPr algn="l" marL="0" indent="0" lvl="0">
              <a:lnSpc>
                <a:spcPts val="8799"/>
              </a:lnSpc>
            </a:pPr>
            <a:r>
              <a:rPr lang="en-US" sz="8799">
                <a:solidFill>
                  <a:srgbClr val="FFFFFF"/>
                </a:solidFill>
                <a:latin typeface="Gilda Display"/>
                <a:ea typeface="Gilda Display"/>
                <a:cs typeface="Gilda Display"/>
                <a:sym typeface="Gilda Display"/>
              </a:rPr>
              <a:t>Revenue Generation</a:t>
            </a:r>
          </a:p>
        </p:txBody>
      </p:sp>
      <p:grpSp>
        <p:nvGrpSpPr>
          <p:cNvPr name="Group 10" id="10"/>
          <p:cNvGrpSpPr/>
          <p:nvPr/>
        </p:nvGrpSpPr>
        <p:grpSpPr>
          <a:xfrm rot="0">
            <a:off x="3238500" y="7829550"/>
            <a:ext cx="3181350" cy="1214406"/>
            <a:chOff x="0" y="0"/>
            <a:chExt cx="4241800" cy="1619208"/>
          </a:xfrm>
        </p:grpSpPr>
        <p:sp>
          <p:nvSpPr>
            <p:cNvPr name="TextBox 11" id="11"/>
            <p:cNvSpPr txBox="true"/>
            <p:nvPr/>
          </p:nvSpPr>
          <p:spPr>
            <a:xfrm rot="0">
              <a:off x="0" y="-9525"/>
              <a:ext cx="4241082" cy="568325"/>
            </a:xfrm>
            <a:prstGeom prst="rect">
              <a:avLst/>
            </a:prstGeom>
          </p:spPr>
          <p:txBody>
            <a:bodyPr anchor="t" rtlCol="false" tIns="0" lIns="0" bIns="0" rIns="0">
              <a:spAutoFit/>
            </a:bodyPr>
            <a:lstStyle/>
            <a:p>
              <a:pPr algn="l" marL="0" indent="0" lvl="0">
                <a:lnSpc>
                  <a:spcPts val="3329"/>
                </a:lnSpc>
                <a:spcBef>
                  <a:spcPct val="0"/>
                </a:spcBef>
              </a:pPr>
              <a:r>
                <a:rPr lang="en-US" b="true" sz="2775">
                  <a:solidFill>
                    <a:srgbClr val="FFFFFF"/>
                  </a:solidFill>
                  <a:latin typeface="HK Grotesk Bold"/>
                  <a:ea typeface="HK Grotesk Bold"/>
                  <a:cs typeface="HK Grotesk Bold"/>
                  <a:sym typeface="HK Grotesk Bold"/>
                </a:rPr>
                <a:t>Industrial Services</a:t>
              </a:r>
            </a:p>
          </p:txBody>
        </p:sp>
        <p:sp>
          <p:nvSpPr>
            <p:cNvPr name="TextBox 12" id="12"/>
            <p:cNvSpPr txBox="true"/>
            <p:nvPr/>
          </p:nvSpPr>
          <p:spPr>
            <a:xfrm rot="0">
              <a:off x="0" y="721614"/>
              <a:ext cx="4241800" cy="897593"/>
            </a:xfrm>
            <a:prstGeom prst="rect">
              <a:avLst/>
            </a:prstGeom>
          </p:spPr>
          <p:txBody>
            <a:bodyPr anchor="t" rtlCol="false" tIns="0" lIns="0" bIns="0" rIns="0">
              <a:spAutoFit/>
            </a:bodyPr>
            <a:lstStyle/>
            <a:p>
              <a:pPr algn="l" marL="0" indent="0" lvl="0">
                <a:lnSpc>
                  <a:spcPts val="2752"/>
                </a:lnSpc>
              </a:pPr>
              <a:r>
                <a:rPr lang="en-US" sz="2117">
                  <a:solidFill>
                    <a:srgbClr val="FFFFFF"/>
                  </a:solidFill>
                  <a:latin typeface="HK Grotesk Light"/>
                  <a:ea typeface="HK Grotesk Light"/>
                  <a:cs typeface="HK Grotesk Light"/>
                  <a:sym typeface="HK Grotesk Light"/>
                </a:rPr>
                <a:t>Focused on achieving $800K revenue growth.</a:t>
              </a:r>
            </a:p>
          </p:txBody>
        </p:sp>
      </p:grpSp>
      <p:grpSp>
        <p:nvGrpSpPr>
          <p:cNvPr name="Group 13" id="13"/>
          <p:cNvGrpSpPr/>
          <p:nvPr/>
        </p:nvGrpSpPr>
        <p:grpSpPr>
          <a:xfrm rot="0">
            <a:off x="7553325" y="7829550"/>
            <a:ext cx="3181350" cy="1214406"/>
            <a:chOff x="0" y="0"/>
            <a:chExt cx="4241800" cy="1619208"/>
          </a:xfrm>
        </p:grpSpPr>
        <p:sp>
          <p:nvSpPr>
            <p:cNvPr name="TextBox 14" id="14"/>
            <p:cNvSpPr txBox="true"/>
            <p:nvPr/>
          </p:nvSpPr>
          <p:spPr>
            <a:xfrm rot="0">
              <a:off x="0" y="-9525"/>
              <a:ext cx="4241082" cy="568325"/>
            </a:xfrm>
            <a:prstGeom prst="rect">
              <a:avLst/>
            </a:prstGeom>
          </p:spPr>
          <p:txBody>
            <a:bodyPr anchor="t" rtlCol="false" tIns="0" lIns="0" bIns="0" rIns="0">
              <a:spAutoFit/>
            </a:bodyPr>
            <a:lstStyle/>
            <a:p>
              <a:pPr algn="l" marL="0" indent="0" lvl="0">
                <a:lnSpc>
                  <a:spcPts val="3329"/>
                </a:lnSpc>
                <a:spcBef>
                  <a:spcPct val="0"/>
                </a:spcBef>
              </a:pPr>
              <a:r>
                <a:rPr lang="en-US" b="true" sz="2775">
                  <a:solidFill>
                    <a:srgbClr val="FFFFFF"/>
                  </a:solidFill>
                  <a:latin typeface="HK Grotesk Bold"/>
                  <a:ea typeface="HK Grotesk Bold"/>
                  <a:cs typeface="HK Grotesk Bold"/>
                  <a:sym typeface="HK Grotesk Bold"/>
                </a:rPr>
                <a:t>Philanthropy Efforts</a:t>
              </a:r>
            </a:p>
          </p:txBody>
        </p:sp>
        <p:sp>
          <p:nvSpPr>
            <p:cNvPr name="TextBox 15" id="15"/>
            <p:cNvSpPr txBox="true"/>
            <p:nvPr/>
          </p:nvSpPr>
          <p:spPr>
            <a:xfrm rot="0">
              <a:off x="0" y="721614"/>
              <a:ext cx="4241800" cy="897593"/>
            </a:xfrm>
            <a:prstGeom prst="rect">
              <a:avLst/>
            </a:prstGeom>
          </p:spPr>
          <p:txBody>
            <a:bodyPr anchor="t" rtlCol="false" tIns="0" lIns="0" bIns="0" rIns="0">
              <a:spAutoFit/>
            </a:bodyPr>
            <a:lstStyle/>
            <a:p>
              <a:pPr algn="l" marL="0" indent="0" lvl="0">
                <a:lnSpc>
                  <a:spcPts val="2752"/>
                </a:lnSpc>
              </a:pPr>
              <a:r>
                <a:rPr lang="en-US" sz="2117">
                  <a:solidFill>
                    <a:srgbClr val="FFFFFF"/>
                  </a:solidFill>
                  <a:latin typeface="HK Grotesk Light"/>
                  <a:ea typeface="HK Grotesk Light"/>
                  <a:cs typeface="HK Grotesk Light"/>
                  <a:sym typeface="HK Grotesk Light"/>
                </a:rPr>
                <a:t>Philanthropic support</a:t>
              </a:r>
              <a:r>
                <a:rPr lang="en-US" sz="2117">
                  <a:solidFill>
                    <a:srgbClr val="FFFFFF"/>
                  </a:solidFill>
                  <a:latin typeface="HK Grotesk Light"/>
                  <a:ea typeface="HK Grotesk Light"/>
                  <a:cs typeface="HK Grotesk Light"/>
                  <a:sym typeface="HK Grotesk Light"/>
                </a:rPr>
                <a:t> targets $900K for impact.</a:t>
              </a:r>
            </a:p>
          </p:txBody>
        </p:sp>
      </p:grpSp>
      <p:grpSp>
        <p:nvGrpSpPr>
          <p:cNvPr name="Group 16" id="16"/>
          <p:cNvGrpSpPr/>
          <p:nvPr/>
        </p:nvGrpSpPr>
        <p:grpSpPr>
          <a:xfrm rot="0">
            <a:off x="11868150" y="7820372"/>
            <a:ext cx="3717546" cy="1223583"/>
            <a:chOff x="0" y="0"/>
            <a:chExt cx="4956728" cy="1631444"/>
          </a:xfrm>
        </p:grpSpPr>
        <p:sp>
          <p:nvSpPr>
            <p:cNvPr name="TextBox 17" id="17"/>
            <p:cNvSpPr txBox="true"/>
            <p:nvPr/>
          </p:nvSpPr>
          <p:spPr>
            <a:xfrm rot="0">
              <a:off x="0" y="-9525"/>
              <a:ext cx="4955889" cy="568325"/>
            </a:xfrm>
            <a:prstGeom prst="rect">
              <a:avLst/>
            </a:prstGeom>
          </p:spPr>
          <p:txBody>
            <a:bodyPr anchor="t" rtlCol="false" tIns="0" lIns="0" bIns="0" rIns="0">
              <a:spAutoFit/>
            </a:bodyPr>
            <a:lstStyle/>
            <a:p>
              <a:pPr algn="l" marL="0" indent="0" lvl="0">
                <a:lnSpc>
                  <a:spcPts val="3329"/>
                </a:lnSpc>
                <a:spcBef>
                  <a:spcPct val="0"/>
                </a:spcBef>
              </a:pPr>
              <a:r>
                <a:rPr lang="en-US" b="true" sz="2775">
                  <a:solidFill>
                    <a:srgbClr val="FFFFFF"/>
                  </a:solidFill>
                  <a:latin typeface="HK Grotesk Bold"/>
                  <a:ea typeface="HK Grotesk Bold"/>
                  <a:cs typeface="HK Grotesk Bold"/>
                  <a:sym typeface="HK Grotesk Bold"/>
                </a:rPr>
                <a:t>State Funding</a:t>
              </a:r>
            </a:p>
          </p:txBody>
        </p:sp>
        <p:sp>
          <p:nvSpPr>
            <p:cNvPr name="TextBox 18" id="18"/>
            <p:cNvSpPr txBox="true"/>
            <p:nvPr/>
          </p:nvSpPr>
          <p:spPr>
            <a:xfrm rot="0">
              <a:off x="0" y="733851"/>
              <a:ext cx="4956728" cy="897593"/>
            </a:xfrm>
            <a:prstGeom prst="rect">
              <a:avLst/>
            </a:prstGeom>
          </p:spPr>
          <p:txBody>
            <a:bodyPr anchor="t" rtlCol="false" tIns="0" lIns="0" bIns="0" rIns="0">
              <a:spAutoFit/>
            </a:bodyPr>
            <a:lstStyle/>
            <a:p>
              <a:pPr algn="l" marL="0" indent="0" lvl="0">
                <a:lnSpc>
                  <a:spcPts val="2752"/>
                </a:lnSpc>
              </a:pPr>
              <a:r>
                <a:rPr lang="en-US" sz="2117">
                  <a:solidFill>
                    <a:srgbClr val="FFFFFF"/>
                  </a:solidFill>
                  <a:latin typeface="HK Grotesk Light"/>
                  <a:ea typeface="HK Grotesk Light"/>
                  <a:cs typeface="HK Grotesk Light"/>
                  <a:sym typeface="HK Grotesk Light"/>
                </a:rPr>
                <a:t>If s</a:t>
              </a:r>
              <a:r>
                <a:rPr lang="en-US" sz="2117">
                  <a:solidFill>
                    <a:srgbClr val="FFFFFF"/>
                  </a:solidFill>
                  <a:latin typeface="HK Grotesk Light"/>
                  <a:ea typeface="HK Grotesk Light"/>
                  <a:cs typeface="HK Grotesk Light"/>
                  <a:sym typeface="HK Grotesk Light"/>
                </a:rPr>
                <a:t>ecured funding expected to generate an addtional $375K.</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6385F"/>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5711668" y="233250"/>
          <a:ext cx="11989829" cy="9616866"/>
        </p:xfrm>
        <a:graphic>
          <a:graphicData uri="http://schemas.openxmlformats.org/drawingml/2006/table">
            <a:tbl>
              <a:tblPr/>
              <a:tblGrid>
                <a:gridCol w="3411244"/>
                <a:gridCol w="2064516"/>
                <a:gridCol w="2064516"/>
                <a:gridCol w="2310515"/>
                <a:gridCol w="2139038"/>
              </a:tblGrid>
              <a:tr h="1025933">
                <a:tc>
                  <a:txBody>
                    <a:bodyPr anchor="t" rtlCol="false"/>
                    <a:lstStyle/>
                    <a:p>
                      <a:pPr algn="l">
                        <a:lnSpc>
                          <a:spcPts val="1813"/>
                        </a:lnSpc>
                        <a:defRPr/>
                      </a:pPr>
                      <a:endParaRPr lang="en-US" sz="1100"/>
                    </a:p>
                  </a:txBody>
                  <a:tcPr marL="63223" marR="63223" marT="63223" marB="63223" anchor="ctr">
                    <a:lnL cmpd="sng" algn="ctr" cap="flat" w="7903">
                      <a:solidFill>
                        <a:srgbClr val="0B2347"/>
                      </a:solidFill>
                      <a:prstDash val="solid"/>
                      <a:round/>
                      <a:headEnd type="none" w="med" len="med"/>
                      <a:tailEnd type="none" w="med" len="med"/>
                    </a:lnL>
                    <a:lnR cmpd="sng" algn="ctr" cap="flat" w="7903">
                      <a:solidFill>
                        <a:srgbClr val="0B2347"/>
                      </a:solidFill>
                      <a:prstDash val="solid"/>
                      <a:round/>
                      <a:headEnd type="none" w="med" len="med"/>
                      <a:tailEnd type="none" w="med" len="med"/>
                    </a:lnR>
                    <a:lnT cmpd="sng" algn="ctr" cap="flat" w="7903">
                      <a:solidFill>
                        <a:srgbClr val="0B2347"/>
                      </a:solidFill>
                      <a:prstDash val="solid"/>
                      <a:round/>
                      <a:headEnd type="none" w="med" len="med"/>
                      <a:tailEnd type="none" w="med" len="med"/>
                    </a:lnT>
                    <a:lnB cmpd="sng" algn="ctr" cap="flat" w="7903">
                      <a:solidFill>
                        <a:srgbClr val="737373"/>
                      </a:solidFill>
                      <a:prstDash val="solid"/>
                      <a:round/>
                      <a:headEnd type="none" w="med" len="med"/>
                      <a:tailEnd type="none" w="med" len="med"/>
                    </a:lnB>
                  </a:tcPr>
                </a:tc>
                <a:tc>
                  <a:txBody>
                    <a:bodyPr anchor="t" rtlCol="false"/>
                    <a:lstStyle/>
                    <a:p>
                      <a:pPr algn="ctr">
                        <a:lnSpc>
                          <a:spcPts val="2281"/>
                        </a:lnSpc>
                        <a:defRPr/>
                      </a:pPr>
                      <a:r>
                        <a:rPr lang="en-US" sz="1629" b="true">
                          <a:solidFill>
                            <a:srgbClr val="FFFFFF"/>
                          </a:solidFill>
                          <a:latin typeface="Canva Sans Bold"/>
                          <a:ea typeface="Canva Sans Bold"/>
                          <a:cs typeface="Canva Sans Bold"/>
                          <a:sym typeface="Canva Sans Bold"/>
                        </a:rPr>
                        <a:t>2026 BUDGET</a:t>
                      </a:r>
                      <a:endParaRPr lang="en-US" sz="1100"/>
                    </a:p>
                  </a:txBody>
                  <a:tcPr marL="63223" marR="63223" marT="63223" marB="63223" anchor="ctr">
                    <a:lnL cmpd="sng" algn="ctr" cap="flat" w="7903">
                      <a:solidFill>
                        <a:srgbClr val="0B2347"/>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737373"/>
                      </a:solidFill>
                      <a:prstDash val="solid"/>
                      <a:round/>
                      <a:headEnd type="none" w="med" len="med"/>
                      <a:tailEnd type="none" w="med" len="med"/>
                    </a:lnB>
                    <a:solidFill>
                      <a:srgbClr val="005A70"/>
                    </a:solidFill>
                  </a:tcPr>
                </a:tc>
                <a:tc>
                  <a:txBody>
                    <a:bodyPr anchor="t" rtlCol="false"/>
                    <a:lstStyle/>
                    <a:p>
                      <a:pPr algn="ctr">
                        <a:lnSpc>
                          <a:spcPts val="2281"/>
                        </a:lnSpc>
                        <a:defRPr/>
                      </a:pPr>
                      <a:r>
                        <a:rPr lang="en-US" b="true" sz="1629">
                          <a:solidFill>
                            <a:srgbClr val="FFFFFF"/>
                          </a:solidFill>
                          <a:latin typeface="Canva Sans Bold"/>
                          <a:ea typeface="Canva Sans Bold"/>
                          <a:cs typeface="Canva Sans Bold"/>
                          <a:sym typeface="Canva Sans Bold"/>
                        </a:rPr>
                        <a:t>2024 ACTUAL</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737373"/>
                      </a:solidFill>
                      <a:prstDash val="solid"/>
                      <a:round/>
                      <a:headEnd type="none" w="med" len="med"/>
                      <a:tailEnd type="none" w="med" len="med"/>
                    </a:lnB>
                  </a:tcPr>
                </a:tc>
                <a:tc>
                  <a:txBody>
                    <a:bodyPr anchor="t" rtlCol="false"/>
                    <a:lstStyle/>
                    <a:p>
                      <a:pPr algn="ctr">
                        <a:lnSpc>
                          <a:spcPts val="2281"/>
                        </a:lnSpc>
                        <a:defRPr/>
                      </a:pPr>
                      <a:r>
                        <a:rPr lang="en-US" sz="1629" b="true">
                          <a:solidFill>
                            <a:srgbClr val="FFFFFF"/>
                          </a:solidFill>
                          <a:latin typeface="Canva Sans Bold"/>
                          <a:ea typeface="Canva Sans Bold"/>
                          <a:cs typeface="Canva Sans Bold"/>
                          <a:sym typeface="Canva Sans Bold"/>
                        </a:rPr>
                        <a:t>2025 EOY FORECAST</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737373"/>
                      </a:solidFill>
                      <a:prstDash val="solid"/>
                      <a:round/>
                      <a:headEnd type="none" w="med" len="med"/>
                      <a:tailEnd type="none" w="med" len="med"/>
                    </a:lnB>
                  </a:tcPr>
                </a:tc>
                <a:tc>
                  <a:txBody>
                    <a:bodyPr anchor="t" rtlCol="false"/>
                    <a:lstStyle/>
                    <a:p>
                      <a:pPr algn="ctr">
                        <a:lnSpc>
                          <a:spcPts val="2281"/>
                        </a:lnSpc>
                        <a:defRPr/>
                      </a:pPr>
                      <a:r>
                        <a:rPr lang="en-US" b="true" sz="1629">
                          <a:solidFill>
                            <a:srgbClr val="FFFFFF"/>
                          </a:solidFill>
                          <a:latin typeface="Canva Sans Bold"/>
                          <a:ea typeface="Canva Sans Bold"/>
                          <a:cs typeface="Canva Sans Bold"/>
                          <a:sym typeface="Canva Sans Bold"/>
                        </a:rPr>
                        <a:t>DELTA</a:t>
                      </a:r>
                      <a:endParaRPr lang="en-US" sz="1100"/>
                    </a:p>
                    <a:p>
                      <a:pPr algn="ctr">
                        <a:lnSpc>
                          <a:spcPts val="2281"/>
                        </a:lnSpc>
                      </a:pPr>
                      <a:r>
                        <a:rPr lang="en-US" b="true" sz="1629">
                          <a:solidFill>
                            <a:srgbClr val="FFFFFF"/>
                          </a:solidFill>
                          <a:latin typeface="Canva Sans Bold"/>
                          <a:ea typeface="Canva Sans Bold"/>
                          <a:cs typeface="Canva Sans Bold"/>
                          <a:sym typeface="Canva Sans Bold"/>
                        </a:rPr>
                        <a:t> (2026 / 2025)</a:t>
                      </a:r>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737373"/>
                      </a:solidFill>
                      <a:prstDash val="solid"/>
                      <a:round/>
                      <a:headEnd type="none" w="med" len="med"/>
                      <a:tailEnd type="none" w="med" len="med"/>
                    </a:lnB>
                  </a:tcPr>
                </a:tc>
              </a:tr>
              <a:tr h="392642">
                <a:tc gridSpan="5">
                  <a:txBody>
                    <a:bodyPr anchor="t" rtlCol="false"/>
                    <a:lstStyle/>
                    <a:p>
                      <a:pPr algn="l">
                        <a:lnSpc>
                          <a:spcPts val="1861"/>
                        </a:lnSpc>
                        <a:defRPr/>
                      </a:pPr>
                      <a:r>
                        <a:rPr lang="en-US" b="true" sz="1329">
                          <a:solidFill>
                            <a:srgbClr val="97D700"/>
                          </a:solidFill>
                          <a:latin typeface="Canva Sans Bold"/>
                          <a:ea typeface="Canva Sans Bold"/>
                          <a:cs typeface="Canva Sans Bold"/>
                          <a:sym typeface="Canva Sans Bold"/>
                        </a:rPr>
                        <a:t>CONTRIBUTED REVENUE</a:t>
                      </a:r>
                      <a:endParaRPr lang="en-US" sz="1100"/>
                    </a:p>
                  </a:txBody>
                  <a:tcPr marL="63223" marR="63223" marT="63223" marB="63223" anchor="ctr">
                    <a:lnL cmpd="sng" algn="ctr" cap="flat" w="7903">
                      <a:solidFill>
                        <a:srgbClr val="737373"/>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737373"/>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hMerge="true">
                  <a:txBody>
                    <a:bodyPr anchor="t" rtlCol="false"/>
                    <a:lstStyle/>
                    <a:p>
                      <a:pPr algn="l">
                        <a:lnSpc>
                          <a:spcPts val="1861"/>
                        </a:lnSpc>
                        <a:defRPr/>
                      </a:pPr>
                      <a:r>
                        <a:rPr lang="en-US" b="true" sz="1329">
                          <a:solidFill>
                            <a:srgbClr val="97D700"/>
                          </a:solidFill>
                          <a:latin typeface="Canva Sans Bold"/>
                          <a:ea typeface="Canva Sans Bold"/>
                          <a:cs typeface="Canva Sans Bold"/>
                          <a:sym typeface="Canva Sans Bold"/>
                        </a:rPr>
                        <a:t>CONTRIBUTED REVENUE</a:t>
                      </a:r>
                      <a:endParaRPr lang="en-US" sz="1100"/>
                    </a:p>
                  </a:txBody>
                  <a:tcPr marL="63223" marR="63223" marT="63223" marB="63223" anchor="ctr">
                    <a:lnL cmpd="sng" algn="ctr" cap="flat" w="7903">
                      <a:solidFill>
                        <a:srgbClr val="737373"/>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737373"/>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hMerge="true">
                  <a:txBody>
                    <a:bodyPr anchor="t" rtlCol="false"/>
                    <a:lstStyle/>
                    <a:p>
                      <a:pPr algn="l">
                        <a:lnSpc>
                          <a:spcPts val="1861"/>
                        </a:lnSpc>
                        <a:defRPr/>
                      </a:pPr>
                      <a:r>
                        <a:rPr lang="en-US" b="true" sz="1329">
                          <a:solidFill>
                            <a:srgbClr val="97D700"/>
                          </a:solidFill>
                          <a:latin typeface="Canva Sans Bold"/>
                          <a:ea typeface="Canva Sans Bold"/>
                          <a:cs typeface="Canva Sans Bold"/>
                          <a:sym typeface="Canva Sans Bold"/>
                        </a:rPr>
                        <a:t>CONTRIBUTED REVENUE</a:t>
                      </a:r>
                      <a:endParaRPr lang="en-US" sz="1100"/>
                    </a:p>
                  </a:txBody>
                  <a:tcPr marL="63223" marR="63223" marT="63223" marB="63223" anchor="ctr">
                    <a:lnL cmpd="sng" algn="ctr" cap="flat" w="7903">
                      <a:solidFill>
                        <a:srgbClr val="737373"/>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737373"/>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hMerge="true">
                  <a:txBody>
                    <a:bodyPr anchor="t" rtlCol="false"/>
                    <a:lstStyle/>
                    <a:p>
                      <a:pPr algn="l">
                        <a:lnSpc>
                          <a:spcPts val="1861"/>
                        </a:lnSpc>
                        <a:defRPr/>
                      </a:pPr>
                      <a:r>
                        <a:rPr lang="en-US" b="true" sz="1329">
                          <a:solidFill>
                            <a:srgbClr val="97D700"/>
                          </a:solidFill>
                          <a:latin typeface="Canva Sans Bold"/>
                          <a:ea typeface="Canva Sans Bold"/>
                          <a:cs typeface="Canva Sans Bold"/>
                          <a:sym typeface="Canva Sans Bold"/>
                        </a:rPr>
                        <a:t>CONTRIBUTED REVENUE</a:t>
                      </a:r>
                      <a:endParaRPr lang="en-US" sz="1100"/>
                    </a:p>
                  </a:txBody>
                  <a:tcPr marL="63223" marR="63223" marT="63223" marB="63223" anchor="ctr">
                    <a:lnL cmpd="sng" algn="ctr" cap="flat" w="7903">
                      <a:solidFill>
                        <a:srgbClr val="737373"/>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737373"/>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hMerge="true">
                  <a:txBody>
                    <a:bodyPr anchor="t" rtlCol="false"/>
                    <a:lstStyle/>
                    <a:p>
                      <a:pPr algn="l">
                        <a:lnSpc>
                          <a:spcPts val="1861"/>
                        </a:lnSpc>
                        <a:defRPr/>
                      </a:pPr>
                      <a:r>
                        <a:rPr lang="en-US" b="true" sz="1329">
                          <a:solidFill>
                            <a:srgbClr val="97D700"/>
                          </a:solidFill>
                          <a:latin typeface="Canva Sans Bold"/>
                          <a:ea typeface="Canva Sans Bold"/>
                          <a:cs typeface="Canva Sans Bold"/>
                          <a:sym typeface="Canva Sans Bold"/>
                        </a:rPr>
                        <a:t>CONTRIBUTED REVENUE</a:t>
                      </a:r>
                      <a:endParaRPr lang="en-US" sz="1100"/>
                    </a:p>
                  </a:txBody>
                  <a:tcPr marL="63223" marR="63223" marT="63223" marB="63223" anchor="ctr">
                    <a:lnL cmpd="sng" algn="ctr" cap="flat" w="7903">
                      <a:solidFill>
                        <a:srgbClr val="737373"/>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737373"/>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r>
              <a:tr h="362248">
                <a:tc>
                  <a:txBody>
                    <a:bodyPr anchor="t" rtlCol="false"/>
                    <a:lstStyle/>
                    <a:p>
                      <a:pPr algn="l">
                        <a:lnSpc>
                          <a:spcPts val="1581"/>
                        </a:lnSpc>
                        <a:defRPr/>
                      </a:pPr>
                      <a:r>
                        <a:rPr lang="en-US" sz="1129">
                          <a:solidFill>
                            <a:srgbClr val="FFFFFF"/>
                          </a:solidFill>
                          <a:latin typeface="Canva Sans"/>
                          <a:ea typeface="Canva Sans"/>
                          <a:cs typeface="Canva Sans"/>
                          <a:sym typeface="Canva Sans"/>
                        </a:rPr>
                        <a:t>Individual Contributions</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737373"/>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a:txBody>
                    <a:bodyPr anchor="t" rtlCol="false"/>
                    <a:lstStyle/>
                    <a:p>
                      <a:pPr algn="r">
                        <a:lnSpc>
                          <a:spcPts val="1581"/>
                        </a:lnSpc>
                        <a:defRPr/>
                      </a:pPr>
                      <a:r>
                        <a:rPr lang="en-US" sz="1129">
                          <a:solidFill>
                            <a:srgbClr val="FFFFFF"/>
                          </a:solidFill>
                          <a:latin typeface="Canva Sans"/>
                          <a:ea typeface="Canva Sans"/>
                          <a:cs typeface="Canva Sans"/>
                          <a:sym typeface="Canva Sans"/>
                        </a:rPr>
                        <a:t>$792,750</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737373"/>
                      </a:solidFill>
                      <a:prstDash val="solid"/>
                      <a:round/>
                      <a:headEnd type="none" w="med" len="med"/>
                      <a:tailEnd type="none" w="med" len="med"/>
                    </a:lnT>
                    <a:lnB cmpd="sng" algn="ctr" cap="flat" w="7903">
                      <a:solidFill>
                        <a:srgbClr val="D9D9D9"/>
                      </a:solidFill>
                      <a:prstDash val="solid"/>
                      <a:round/>
                      <a:headEnd type="none" w="med" len="med"/>
                      <a:tailEnd type="none" w="med" len="med"/>
                    </a:lnB>
                    <a:solidFill>
                      <a:srgbClr val="005A70"/>
                    </a:solidFill>
                  </a:tcPr>
                </a:tc>
                <a:tc>
                  <a:txBody>
                    <a:bodyPr anchor="t" rtlCol="false"/>
                    <a:lstStyle/>
                    <a:p>
                      <a:pPr algn="r">
                        <a:lnSpc>
                          <a:spcPts val="1581"/>
                        </a:lnSpc>
                        <a:defRPr/>
                      </a:pPr>
                      <a:r>
                        <a:rPr lang="en-US" sz="1129">
                          <a:solidFill>
                            <a:srgbClr val="FFFFFF"/>
                          </a:solidFill>
                          <a:latin typeface="Canva Sans"/>
                          <a:ea typeface="Canva Sans"/>
                          <a:cs typeface="Canva Sans"/>
                          <a:sym typeface="Canva Sans"/>
                        </a:rPr>
                        <a:t>$405,799</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737373"/>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a:txBody>
                    <a:bodyPr anchor="t" rtlCol="false"/>
                    <a:lstStyle/>
                    <a:p>
                      <a:pPr algn="r">
                        <a:lnSpc>
                          <a:spcPts val="1581"/>
                        </a:lnSpc>
                        <a:defRPr/>
                      </a:pPr>
                      <a:r>
                        <a:rPr lang="en-US" sz="1129">
                          <a:solidFill>
                            <a:srgbClr val="FFFFFF"/>
                          </a:solidFill>
                          <a:latin typeface="Canva Sans"/>
                          <a:ea typeface="Canva Sans"/>
                          <a:cs typeface="Canva Sans"/>
                          <a:sym typeface="Canva Sans"/>
                        </a:rPr>
                        <a:t>$696.025</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737373"/>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a:txBody>
                    <a:bodyPr anchor="t" rtlCol="false"/>
                    <a:lstStyle/>
                    <a:p>
                      <a:pPr algn="r">
                        <a:lnSpc>
                          <a:spcPts val="1581"/>
                        </a:lnSpc>
                        <a:defRPr/>
                      </a:pPr>
                      <a:r>
                        <a:rPr lang="en-US" sz="1129">
                          <a:solidFill>
                            <a:srgbClr val="FFFFFF"/>
                          </a:solidFill>
                          <a:latin typeface="Canva Sans"/>
                          <a:ea typeface="Canva Sans"/>
                          <a:cs typeface="Canva Sans"/>
                          <a:sym typeface="Canva Sans"/>
                        </a:rPr>
                        <a:t>$96,725</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737373"/>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r>
              <a:tr h="362248">
                <a:tc>
                  <a:txBody>
                    <a:bodyPr anchor="t" rtlCol="false"/>
                    <a:lstStyle/>
                    <a:p>
                      <a:pPr algn="l">
                        <a:lnSpc>
                          <a:spcPts val="1581"/>
                        </a:lnSpc>
                        <a:defRPr/>
                      </a:pPr>
                      <a:r>
                        <a:rPr lang="en-US" sz="1129">
                          <a:solidFill>
                            <a:srgbClr val="FFFFFF"/>
                          </a:solidFill>
                          <a:latin typeface="Canva Sans"/>
                          <a:ea typeface="Canva Sans"/>
                          <a:cs typeface="Canva Sans"/>
                          <a:sym typeface="Canva Sans"/>
                        </a:rPr>
                        <a:t>Board Contributions</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a:txBody>
                    <a:bodyPr anchor="t" rtlCol="false"/>
                    <a:lstStyle/>
                    <a:p>
                      <a:pPr algn="r">
                        <a:lnSpc>
                          <a:spcPts val="1581"/>
                        </a:lnSpc>
                        <a:defRPr/>
                      </a:pPr>
                      <a:r>
                        <a:rPr lang="en-US" sz="1129">
                          <a:solidFill>
                            <a:srgbClr val="FFFFFF"/>
                          </a:solidFill>
                          <a:latin typeface="Canva Sans"/>
                          <a:ea typeface="Canva Sans"/>
                          <a:cs typeface="Canva Sans"/>
                          <a:sym typeface="Canva Sans"/>
                        </a:rPr>
                        <a:t>$51,500</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solidFill>
                      <a:srgbClr val="005A70"/>
                    </a:solidFill>
                  </a:tcPr>
                </a:tc>
                <a:tc>
                  <a:txBody>
                    <a:bodyPr anchor="t" rtlCol="false"/>
                    <a:lstStyle/>
                    <a:p>
                      <a:pPr algn="r">
                        <a:lnSpc>
                          <a:spcPts val="1581"/>
                        </a:lnSpc>
                        <a:defRPr/>
                      </a:pPr>
                      <a:r>
                        <a:rPr lang="en-US" sz="1129">
                          <a:solidFill>
                            <a:srgbClr val="FFFFFF"/>
                          </a:solidFill>
                          <a:latin typeface="Canva Sans"/>
                          <a:ea typeface="Canva Sans"/>
                          <a:cs typeface="Canva Sans"/>
                          <a:sym typeface="Canva Sans"/>
                        </a:rPr>
                        <a:t>$44,662</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a:txBody>
                    <a:bodyPr anchor="t" rtlCol="false"/>
                    <a:lstStyle/>
                    <a:p>
                      <a:pPr algn="r">
                        <a:lnSpc>
                          <a:spcPts val="1581"/>
                        </a:lnSpc>
                        <a:defRPr/>
                      </a:pPr>
                      <a:r>
                        <a:rPr lang="en-US" sz="1129">
                          <a:solidFill>
                            <a:srgbClr val="FFFFFF"/>
                          </a:solidFill>
                          <a:latin typeface="Canva Sans"/>
                          <a:ea typeface="Canva Sans"/>
                          <a:cs typeface="Canva Sans"/>
                          <a:sym typeface="Canva Sans"/>
                        </a:rPr>
                        <a:t>$58,078</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a:txBody>
                    <a:bodyPr anchor="t" rtlCol="false"/>
                    <a:lstStyle/>
                    <a:p>
                      <a:pPr algn="r">
                        <a:lnSpc>
                          <a:spcPts val="1581"/>
                        </a:lnSpc>
                        <a:defRPr/>
                      </a:pPr>
                      <a:r>
                        <a:rPr lang="en-US" sz="1129">
                          <a:solidFill>
                            <a:srgbClr val="FFFFFF"/>
                          </a:solidFill>
                          <a:latin typeface="Canva Sans"/>
                          <a:ea typeface="Canva Sans"/>
                          <a:cs typeface="Canva Sans"/>
                          <a:sym typeface="Canva Sans"/>
                        </a:rPr>
                        <a:t>$(6,578)</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r>
              <a:tr h="362248">
                <a:tc>
                  <a:txBody>
                    <a:bodyPr anchor="t" rtlCol="false"/>
                    <a:lstStyle/>
                    <a:p>
                      <a:pPr algn="l">
                        <a:lnSpc>
                          <a:spcPts val="1581"/>
                        </a:lnSpc>
                        <a:defRPr/>
                      </a:pPr>
                      <a:r>
                        <a:rPr lang="en-US" sz="1129">
                          <a:solidFill>
                            <a:srgbClr val="FFFFFF"/>
                          </a:solidFill>
                          <a:latin typeface="Canva Sans"/>
                          <a:ea typeface="Canva Sans"/>
                          <a:cs typeface="Canva Sans"/>
                          <a:sym typeface="Canva Sans"/>
                        </a:rPr>
                        <a:t>Corporate Contributions</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a:txBody>
                    <a:bodyPr anchor="t" rtlCol="false"/>
                    <a:lstStyle/>
                    <a:p>
                      <a:pPr algn="r">
                        <a:lnSpc>
                          <a:spcPts val="1581"/>
                        </a:lnSpc>
                        <a:defRPr/>
                      </a:pPr>
                      <a:r>
                        <a:rPr lang="en-US" sz="1129">
                          <a:solidFill>
                            <a:srgbClr val="FFFFFF"/>
                          </a:solidFill>
                          <a:latin typeface="Canva Sans"/>
                          <a:ea typeface="Canva Sans"/>
                          <a:cs typeface="Canva Sans"/>
                          <a:sym typeface="Canva Sans"/>
                        </a:rPr>
                        <a:t>$10,000</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solidFill>
                      <a:srgbClr val="005A70"/>
                    </a:solidFill>
                  </a:tcPr>
                </a:tc>
                <a:tc>
                  <a:txBody>
                    <a:bodyPr anchor="t" rtlCol="false"/>
                    <a:lstStyle/>
                    <a:p>
                      <a:pPr algn="r">
                        <a:lnSpc>
                          <a:spcPts val="1581"/>
                        </a:lnSpc>
                        <a:defRPr/>
                      </a:pPr>
                      <a:r>
                        <a:rPr lang="en-US" sz="1129">
                          <a:solidFill>
                            <a:srgbClr val="FFFFFF"/>
                          </a:solidFill>
                          <a:latin typeface="Canva Sans"/>
                          <a:ea typeface="Canva Sans"/>
                          <a:cs typeface="Canva Sans"/>
                          <a:sym typeface="Canva Sans"/>
                        </a:rPr>
                        <a:t>$8,704</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a:txBody>
                    <a:bodyPr anchor="t" rtlCol="false"/>
                    <a:lstStyle/>
                    <a:p>
                      <a:pPr algn="r">
                        <a:lnSpc>
                          <a:spcPts val="1581"/>
                        </a:lnSpc>
                        <a:defRPr/>
                      </a:pPr>
                      <a:r>
                        <a:rPr lang="en-US" sz="1129">
                          <a:solidFill>
                            <a:srgbClr val="FFFFFF"/>
                          </a:solidFill>
                          <a:latin typeface="Canva Sans"/>
                          <a:ea typeface="Canva Sans"/>
                          <a:cs typeface="Canva Sans"/>
                          <a:sym typeface="Canva Sans"/>
                        </a:rPr>
                        <a:t>$8,031</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a:txBody>
                    <a:bodyPr anchor="t" rtlCol="false"/>
                    <a:lstStyle/>
                    <a:p>
                      <a:pPr algn="r">
                        <a:lnSpc>
                          <a:spcPts val="1581"/>
                        </a:lnSpc>
                        <a:defRPr/>
                      </a:pPr>
                      <a:r>
                        <a:rPr lang="en-US" sz="1129">
                          <a:solidFill>
                            <a:srgbClr val="FFFFFF"/>
                          </a:solidFill>
                          <a:latin typeface="Canva Sans"/>
                          <a:ea typeface="Canva Sans"/>
                          <a:cs typeface="Canva Sans"/>
                          <a:sym typeface="Canva Sans"/>
                        </a:rPr>
                        <a:t>$1,969</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r>
              <a:tr h="362248">
                <a:tc>
                  <a:txBody>
                    <a:bodyPr anchor="t" rtlCol="false"/>
                    <a:lstStyle/>
                    <a:p>
                      <a:pPr algn="l">
                        <a:lnSpc>
                          <a:spcPts val="1581"/>
                        </a:lnSpc>
                        <a:defRPr/>
                      </a:pPr>
                      <a:r>
                        <a:rPr lang="en-US" sz="1129">
                          <a:solidFill>
                            <a:srgbClr val="FFFFFF"/>
                          </a:solidFill>
                          <a:latin typeface="Canva Sans"/>
                          <a:ea typeface="Canva Sans"/>
                          <a:cs typeface="Canva Sans"/>
                          <a:sym typeface="Canva Sans"/>
                        </a:rPr>
                        <a:t>Nonprofit &amp; Foundation Contributions</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a:txBody>
                    <a:bodyPr anchor="t" rtlCol="false"/>
                    <a:lstStyle/>
                    <a:p>
                      <a:pPr algn="r">
                        <a:lnSpc>
                          <a:spcPts val="1581"/>
                        </a:lnSpc>
                        <a:defRPr/>
                      </a:pPr>
                      <a:r>
                        <a:rPr lang="en-US" sz="1129">
                          <a:solidFill>
                            <a:srgbClr val="FFFFFF"/>
                          </a:solidFill>
                          <a:latin typeface="Canva Sans"/>
                          <a:ea typeface="Canva Sans"/>
                          <a:cs typeface="Canva Sans"/>
                          <a:sym typeface="Canva Sans"/>
                        </a:rPr>
                        <a:t>$45,750</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solidFill>
                      <a:srgbClr val="005A70"/>
                    </a:solidFill>
                  </a:tcPr>
                </a:tc>
                <a:tc>
                  <a:txBody>
                    <a:bodyPr anchor="t" rtlCol="false"/>
                    <a:lstStyle/>
                    <a:p>
                      <a:pPr algn="r">
                        <a:lnSpc>
                          <a:spcPts val="1581"/>
                        </a:lnSpc>
                        <a:defRPr/>
                      </a:pPr>
                      <a:r>
                        <a:rPr lang="en-US" sz="1129">
                          <a:solidFill>
                            <a:srgbClr val="FFFFFF"/>
                          </a:solidFill>
                          <a:latin typeface="Canva Sans"/>
                          <a:ea typeface="Canva Sans"/>
                          <a:cs typeface="Canva Sans"/>
                          <a:sym typeface="Canva Sans"/>
                        </a:rPr>
                        <a:t>$44,617</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a:txBody>
                    <a:bodyPr anchor="t" rtlCol="false"/>
                    <a:lstStyle/>
                    <a:p>
                      <a:pPr algn="r">
                        <a:lnSpc>
                          <a:spcPts val="1581"/>
                        </a:lnSpc>
                        <a:defRPr/>
                      </a:pPr>
                      <a:r>
                        <a:rPr lang="en-US" sz="1129">
                          <a:solidFill>
                            <a:srgbClr val="FFFFFF"/>
                          </a:solidFill>
                          <a:latin typeface="Canva Sans"/>
                          <a:ea typeface="Canva Sans"/>
                          <a:cs typeface="Canva Sans"/>
                          <a:sym typeface="Canva Sans"/>
                        </a:rPr>
                        <a:t>$95,585</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a:txBody>
                    <a:bodyPr anchor="t" rtlCol="false"/>
                    <a:lstStyle/>
                    <a:p>
                      <a:pPr algn="r">
                        <a:lnSpc>
                          <a:spcPts val="1581"/>
                        </a:lnSpc>
                        <a:defRPr/>
                      </a:pPr>
                      <a:r>
                        <a:rPr lang="en-US" sz="1129">
                          <a:solidFill>
                            <a:srgbClr val="FFFFFF"/>
                          </a:solidFill>
                          <a:latin typeface="Canva Sans"/>
                          <a:ea typeface="Canva Sans"/>
                          <a:cs typeface="Canva Sans"/>
                          <a:sym typeface="Canva Sans"/>
                        </a:rPr>
                        <a:t>$(47,835)</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r>
              <a:tr h="362248">
                <a:tc>
                  <a:txBody>
                    <a:bodyPr anchor="t" rtlCol="false"/>
                    <a:lstStyle/>
                    <a:p>
                      <a:pPr algn="r">
                        <a:lnSpc>
                          <a:spcPts val="1581"/>
                        </a:lnSpc>
                        <a:defRPr/>
                      </a:pPr>
                      <a:r>
                        <a:rPr lang="en-US" b="true" sz="1129" i="true">
                          <a:solidFill>
                            <a:srgbClr val="737373"/>
                          </a:solidFill>
                          <a:latin typeface="Canva Sans Bold Italics"/>
                          <a:ea typeface="Canva Sans Bold Italics"/>
                          <a:cs typeface="Canva Sans Bold Italics"/>
                          <a:sym typeface="Canva Sans Bold Italics"/>
                        </a:rPr>
                        <a:t>Subtotal Contributed Revenue</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a:txBody>
                    <a:bodyPr anchor="t" rtlCol="false"/>
                    <a:lstStyle/>
                    <a:p>
                      <a:pPr algn="r">
                        <a:lnSpc>
                          <a:spcPts val="1581"/>
                        </a:lnSpc>
                        <a:defRPr/>
                      </a:pPr>
                      <a:r>
                        <a:rPr lang="en-US" b="true" sz="1129" i="true">
                          <a:solidFill>
                            <a:srgbClr val="737373"/>
                          </a:solidFill>
                          <a:latin typeface="Canva Sans Bold Italics"/>
                          <a:ea typeface="Canva Sans Bold Italics"/>
                          <a:cs typeface="Canva Sans Bold Italics"/>
                          <a:sym typeface="Canva Sans Bold Italics"/>
                        </a:rPr>
                        <a:t>$900,000</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a:txBody>
                    <a:bodyPr anchor="t" rtlCol="false"/>
                    <a:lstStyle/>
                    <a:p>
                      <a:pPr algn="r">
                        <a:lnSpc>
                          <a:spcPts val="1581"/>
                        </a:lnSpc>
                        <a:defRPr/>
                      </a:pPr>
                      <a:r>
                        <a:rPr lang="en-US" b="true" sz="1129" i="true">
                          <a:solidFill>
                            <a:srgbClr val="737373"/>
                          </a:solidFill>
                          <a:latin typeface="Canva Sans Bold Italics"/>
                          <a:ea typeface="Canva Sans Bold Italics"/>
                          <a:cs typeface="Canva Sans Bold Italics"/>
                          <a:sym typeface="Canva Sans Bold Italics"/>
                        </a:rPr>
                        <a:t>$503,781</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a:txBody>
                    <a:bodyPr anchor="t" rtlCol="false"/>
                    <a:lstStyle/>
                    <a:p>
                      <a:pPr algn="r">
                        <a:lnSpc>
                          <a:spcPts val="1581"/>
                        </a:lnSpc>
                        <a:defRPr/>
                      </a:pPr>
                      <a:r>
                        <a:rPr lang="en-US" b="true" sz="1129" i="true">
                          <a:solidFill>
                            <a:srgbClr val="737373"/>
                          </a:solidFill>
                          <a:latin typeface="Canva Sans Bold Italics"/>
                          <a:ea typeface="Canva Sans Bold Italics"/>
                          <a:cs typeface="Canva Sans Bold Italics"/>
                          <a:sym typeface="Canva Sans Bold Italics"/>
                        </a:rPr>
                        <a:t>$855,718</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a:txBody>
                    <a:bodyPr anchor="t" rtlCol="false"/>
                    <a:lstStyle/>
                    <a:p>
                      <a:pPr algn="r">
                        <a:lnSpc>
                          <a:spcPts val="1581"/>
                        </a:lnSpc>
                        <a:defRPr/>
                      </a:pPr>
                      <a:r>
                        <a:rPr lang="en-US" b="true" sz="1129" i="true">
                          <a:solidFill>
                            <a:srgbClr val="737373"/>
                          </a:solidFill>
                          <a:latin typeface="Canva Sans Bold Italics"/>
                          <a:ea typeface="Canva Sans Bold Italics"/>
                          <a:cs typeface="Canva Sans Bold Italics"/>
                          <a:sym typeface="Canva Sans Bold Italics"/>
                        </a:rPr>
                        <a:t>$44,282</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r>
              <a:tr h="392642">
                <a:tc gridSpan="5">
                  <a:txBody>
                    <a:bodyPr anchor="t" rtlCol="false"/>
                    <a:lstStyle/>
                    <a:p>
                      <a:pPr algn="l">
                        <a:lnSpc>
                          <a:spcPts val="1861"/>
                        </a:lnSpc>
                        <a:defRPr/>
                      </a:pPr>
                      <a:r>
                        <a:rPr lang="en-US" b="true" sz="1329">
                          <a:solidFill>
                            <a:srgbClr val="97D700"/>
                          </a:solidFill>
                          <a:latin typeface="Canva Sans Bold"/>
                          <a:ea typeface="Canva Sans Bold"/>
                          <a:cs typeface="Canva Sans Bold"/>
                          <a:sym typeface="Canva Sans Bold"/>
                        </a:rPr>
                        <a:t>GRANT REVENUE</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hMerge="true">
                  <a:txBody>
                    <a:bodyPr anchor="t" rtlCol="false"/>
                    <a:lstStyle/>
                    <a:p>
                      <a:pPr algn="l">
                        <a:lnSpc>
                          <a:spcPts val="1861"/>
                        </a:lnSpc>
                        <a:defRPr/>
                      </a:pPr>
                      <a:r>
                        <a:rPr lang="en-US" b="true" sz="1329">
                          <a:solidFill>
                            <a:srgbClr val="97D700"/>
                          </a:solidFill>
                          <a:latin typeface="Canva Sans Bold"/>
                          <a:ea typeface="Canva Sans Bold"/>
                          <a:cs typeface="Canva Sans Bold"/>
                          <a:sym typeface="Canva Sans Bold"/>
                        </a:rPr>
                        <a:t>GRANT REVENUE</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hMerge="true">
                  <a:txBody>
                    <a:bodyPr anchor="t" rtlCol="false"/>
                    <a:lstStyle/>
                    <a:p>
                      <a:pPr algn="l">
                        <a:lnSpc>
                          <a:spcPts val="1861"/>
                        </a:lnSpc>
                        <a:defRPr/>
                      </a:pPr>
                      <a:r>
                        <a:rPr lang="en-US" b="true" sz="1329">
                          <a:solidFill>
                            <a:srgbClr val="97D700"/>
                          </a:solidFill>
                          <a:latin typeface="Canva Sans Bold"/>
                          <a:ea typeface="Canva Sans Bold"/>
                          <a:cs typeface="Canva Sans Bold"/>
                          <a:sym typeface="Canva Sans Bold"/>
                        </a:rPr>
                        <a:t>GRANT REVENUE</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hMerge="true">
                  <a:txBody>
                    <a:bodyPr anchor="t" rtlCol="false"/>
                    <a:lstStyle/>
                    <a:p>
                      <a:pPr algn="l">
                        <a:lnSpc>
                          <a:spcPts val="1861"/>
                        </a:lnSpc>
                        <a:defRPr/>
                      </a:pPr>
                      <a:r>
                        <a:rPr lang="en-US" b="true" sz="1329">
                          <a:solidFill>
                            <a:srgbClr val="97D700"/>
                          </a:solidFill>
                          <a:latin typeface="Canva Sans Bold"/>
                          <a:ea typeface="Canva Sans Bold"/>
                          <a:cs typeface="Canva Sans Bold"/>
                          <a:sym typeface="Canva Sans Bold"/>
                        </a:rPr>
                        <a:t>GRANT REVENUE</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hMerge="true">
                  <a:txBody>
                    <a:bodyPr anchor="t" rtlCol="false"/>
                    <a:lstStyle/>
                    <a:p>
                      <a:pPr algn="l">
                        <a:lnSpc>
                          <a:spcPts val="1861"/>
                        </a:lnSpc>
                        <a:defRPr/>
                      </a:pPr>
                      <a:r>
                        <a:rPr lang="en-US" b="true" sz="1329">
                          <a:solidFill>
                            <a:srgbClr val="97D700"/>
                          </a:solidFill>
                          <a:latin typeface="Canva Sans Bold"/>
                          <a:ea typeface="Canva Sans Bold"/>
                          <a:cs typeface="Canva Sans Bold"/>
                          <a:sym typeface="Canva Sans Bold"/>
                        </a:rPr>
                        <a:t>GRANT REVENUE</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r>
              <a:tr h="362248">
                <a:tc>
                  <a:txBody>
                    <a:bodyPr anchor="t" rtlCol="false"/>
                    <a:lstStyle/>
                    <a:p>
                      <a:pPr algn="l">
                        <a:lnSpc>
                          <a:spcPts val="1581"/>
                        </a:lnSpc>
                        <a:defRPr/>
                      </a:pPr>
                      <a:r>
                        <a:rPr lang="en-US" sz="1129">
                          <a:solidFill>
                            <a:srgbClr val="FFFFFF"/>
                          </a:solidFill>
                          <a:latin typeface="Canva Sans"/>
                          <a:ea typeface="Canva Sans"/>
                          <a:cs typeface="Canva Sans"/>
                          <a:sym typeface="Canva Sans"/>
                        </a:rPr>
                        <a:t>Grants with Restrictions</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a:txBody>
                    <a:bodyPr anchor="t" rtlCol="false"/>
                    <a:lstStyle/>
                    <a:p>
                      <a:pPr algn="r">
                        <a:lnSpc>
                          <a:spcPts val="1581"/>
                        </a:lnSpc>
                        <a:defRPr/>
                      </a:pPr>
                      <a:r>
                        <a:rPr lang="en-US" sz="1129">
                          <a:solidFill>
                            <a:srgbClr val="FFFFFF"/>
                          </a:solidFill>
                          <a:latin typeface="Canva Sans"/>
                          <a:ea typeface="Canva Sans"/>
                          <a:cs typeface="Canva Sans"/>
                          <a:sym typeface="Canva Sans"/>
                        </a:rPr>
                        <a:t>$485,000</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solidFill>
                      <a:srgbClr val="005A70"/>
                    </a:solidFill>
                  </a:tcPr>
                </a:tc>
                <a:tc>
                  <a:txBody>
                    <a:bodyPr anchor="t" rtlCol="false"/>
                    <a:lstStyle/>
                    <a:p>
                      <a:pPr algn="r">
                        <a:lnSpc>
                          <a:spcPts val="1581"/>
                        </a:lnSpc>
                        <a:defRPr/>
                      </a:pPr>
                      <a:r>
                        <a:rPr lang="en-US" sz="1129">
                          <a:solidFill>
                            <a:srgbClr val="FFFFFF"/>
                          </a:solidFill>
                          <a:latin typeface="Canva Sans"/>
                          <a:ea typeface="Canva Sans"/>
                          <a:cs typeface="Canva Sans"/>
                          <a:sym typeface="Canva Sans"/>
                        </a:rPr>
                        <a:t>$291,500</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a:txBody>
                    <a:bodyPr anchor="t" rtlCol="false"/>
                    <a:lstStyle/>
                    <a:p>
                      <a:pPr algn="r">
                        <a:lnSpc>
                          <a:spcPts val="1581"/>
                        </a:lnSpc>
                        <a:defRPr/>
                      </a:pPr>
                      <a:r>
                        <a:rPr lang="en-US" sz="1129">
                          <a:solidFill>
                            <a:srgbClr val="FFFFFF"/>
                          </a:solidFill>
                          <a:latin typeface="Canva Sans"/>
                          <a:ea typeface="Canva Sans"/>
                          <a:cs typeface="Canva Sans"/>
                          <a:sym typeface="Canva Sans"/>
                        </a:rPr>
                        <a:t>$483,214</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a:txBody>
                    <a:bodyPr anchor="t" rtlCol="false"/>
                    <a:lstStyle/>
                    <a:p>
                      <a:pPr algn="r">
                        <a:lnSpc>
                          <a:spcPts val="1581"/>
                        </a:lnSpc>
                        <a:defRPr/>
                      </a:pPr>
                      <a:r>
                        <a:rPr lang="en-US" sz="1129">
                          <a:solidFill>
                            <a:srgbClr val="FFFFFF"/>
                          </a:solidFill>
                          <a:latin typeface="Canva Sans"/>
                          <a:ea typeface="Canva Sans"/>
                          <a:cs typeface="Canva Sans"/>
                          <a:sym typeface="Canva Sans"/>
                        </a:rPr>
                        <a:t>$1,786</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r>
              <a:tr h="362248">
                <a:tc>
                  <a:txBody>
                    <a:bodyPr anchor="t" rtlCol="false"/>
                    <a:lstStyle/>
                    <a:p>
                      <a:pPr algn="l">
                        <a:lnSpc>
                          <a:spcPts val="1581"/>
                        </a:lnSpc>
                        <a:defRPr/>
                      </a:pPr>
                      <a:r>
                        <a:rPr lang="en-US" sz="1129">
                          <a:solidFill>
                            <a:srgbClr val="FFFFFF"/>
                          </a:solidFill>
                          <a:latin typeface="Canva Sans"/>
                          <a:ea typeface="Canva Sans"/>
                          <a:cs typeface="Canva Sans"/>
                          <a:sym typeface="Canva Sans"/>
                        </a:rPr>
                        <a:t>Grants without Restrictions</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a:txBody>
                    <a:bodyPr anchor="t" rtlCol="false"/>
                    <a:lstStyle/>
                    <a:p>
                      <a:pPr algn="r">
                        <a:lnSpc>
                          <a:spcPts val="1581"/>
                        </a:lnSpc>
                        <a:defRPr/>
                      </a:pPr>
                      <a:r>
                        <a:rPr lang="en-US" sz="1129">
                          <a:solidFill>
                            <a:srgbClr val="FFFFFF"/>
                          </a:solidFill>
                          <a:latin typeface="Canva Sans"/>
                          <a:ea typeface="Canva Sans"/>
                          <a:cs typeface="Canva Sans"/>
                          <a:sym typeface="Canva Sans"/>
                        </a:rPr>
                        <a:t>$15,000</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solidFill>
                      <a:srgbClr val="005A70"/>
                    </a:solidFill>
                  </a:tcPr>
                </a:tc>
                <a:tc>
                  <a:txBody>
                    <a:bodyPr anchor="t" rtlCol="false"/>
                    <a:lstStyle/>
                    <a:p>
                      <a:pPr algn="r">
                        <a:lnSpc>
                          <a:spcPts val="1581"/>
                        </a:lnSpc>
                        <a:defRPr/>
                      </a:pPr>
                      <a:r>
                        <a:rPr lang="en-US" sz="1129">
                          <a:solidFill>
                            <a:srgbClr val="FFFFFF"/>
                          </a:solidFill>
                          <a:latin typeface="Canva Sans"/>
                          <a:ea typeface="Canva Sans"/>
                          <a:cs typeface="Canva Sans"/>
                          <a:sym typeface="Canva Sans"/>
                        </a:rPr>
                        <a:t>$2,018,500</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a:txBody>
                    <a:bodyPr anchor="t" rtlCol="false"/>
                    <a:lstStyle/>
                    <a:p>
                      <a:pPr algn="r">
                        <a:lnSpc>
                          <a:spcPts val="1581"/>
                        </a:lnSpc>
                        <a:defRPr/>
                      </a:pPr>
                      <a:r>
                        <a:rPr lang="en-US" sz="1129">
                          <a:solidFill>
                            <a:srgbClr val="FFFFFF"/>
                          </a:solidFill>
                          <a:latin typeface="Canva Sans"/>
                          <a:ea typeface="Canva Sans"/>
                          <a:cs typeface="Canva Sans"/>
                          <a:sym typeface="Canva Sans"/>
                        </a:rPr>
                        <a:t>$21,100</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a:txBody>
                    <a:bodyPr anchor="t" rtlCol="false"/>
                    <a:lstStyle/>
                    <a:p>
                      <a:pPr algn="r">
                        <a:lnSpc>
                          <a:spcPts val="1581"/>
                        </a:lnSpc>
                        <a:defRPr/>
                      </a:pPr>
                      <a:r>
                        <a:rPr lang="en-US" sz="1129">
                          <a:solidFill>
                            <a:srgbClr val="FFFFFF"/>
                          </a:solidFill>
                          <a:latin typeface="Canva Sans"/>
                          <a:ea typeface="Canva Sans"/>
                          <a:cs typeface="Canva Sans"/>
                          <a:sym typeface="Canva Sans"/>
                        </a:rPr>
                        <a:t>$(6,100)</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r>
              <a:tr h="362248">
                <a:tc>
                  <a:txBody>
                    <a:bodyPr anchor="t" rtlCol="false"/>
                    <a:lstStyle/>
                    <a:p>
                      <a:pPr algn="r">
                        <a:lnSpc>
                          <a:spcPts val="1581"/>
                        </a:lnSpc>
                        <a:defRPr/>
                      </a:pPr>
                      <a:r>
                        <a:rPr lang="en-US" b="true" sz="1129" i="true">
                          <a:solidFill>
                            <a:srgbClr val="737373"/>
                          </a:solidFill>
                          <a:latin typeface="Canva Sans Bold Italics"/>
                          <a:ea typeface="Canva Sans Bold Italics"/>
                          <a:cs typeface="Canva Sans Bold Italics"/>
                          <a:sym typeface="Canva Sans Bold Italics"/>
                        </a:rPr>
                        <a:t>Subtotal Grant Revenue</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a:txBody>
                    <a:bodyPr anchor="t" rtlCol="false"/>
                    <a:lstStyle/>
                    <a:p>
                      <a:pPr algn="r">
                        <a:lnSpc>
                          <a:spcPts val="1581"/>
                        </a:lnSpc>
                        <a:defRPr/>
                      </a:pPr>
                      <a:r>
                        <a:rPr lang="en-US" b="true" sz="1129" i="true">
                          <a:solidFill>
                            <a:srgbClr val="737373"/>
                          </a:solidFill>
                          <a:latin typeface="Canva Sans Bold Italics"/>
                          <a:ea typeface="Canva Sans Bold Italics"/>
                          <a:cs typeface="Canva Sans Bold Italics"/>
                          <a:sym typeface="Canva Sans Bold Italics"/>
                        </a:rPr>
                        <a:t>$500,000</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a:txBody>
                    <a:bodyPr anchor="t" rtlCol="false"/>
                    <a:lstStyle/>
                    <a:p>
                      <a:pPr algn="r">
                        <a:lnSpc>
                          <a:spcPts val="1581"/>
                        </a:lnSpc>
                        <a:defRPr/>
                      </a:pPr>
                      <a:r>
                        <a:rPr lang="en-US" b="true" sz="1129" i="true">
                          <a:solidFill>
                            <a:srgbClr val="737373"/>
                          </a:solidFill>
                          <a:latin typeface="Canva Sans Bold Italics"/>
                          <a:ea typeface="Canva Sans Bold Italics"/>
                          <a:cs typeface="Canva Sans Bold Italics"/>
                          <a:sym typeface="Canva Sans Bold Italics"/>
                        </a:rPr>
                        <a:t>$2,310,000</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a:txBody>
                    <a:bodyPr anchor="t" rtlCol="false"/>
                    <a:lstStyle/>
                    <a:p>
                      <a:pPr algn="r">
                        <a:lnSpc>
                          <a:spcPts val="1581"/>
                        </a:lnSpc>
                        <a:defRPr/>
                      </a:pPr>
                      <a:r>
                        <a:rPr lang="en-US" b="true" sz="1129" i="true">
                          <a:solidFill>
                            <a:srgbClr val="737373"/>
                          </a:solidFill>
                          <a:latin typeface="Canva Sans Bold Italics"/>
                          <a:ea typeface="Canva Sans Bold Italics"/>
                          <a:cs typeface="Canva Sans Bold Italics"/>
                          <a:sym typeface="Canva Sans Bold Italics"/>
                        </a:rPr>
                        <a:t>$504,314</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a:txBody>
                    <a:bodyPr anchor="t" rtlCol="false"/>
                    <a:lstStyle/>
                    <a:p>
                      <a:pPr algn="r">
                        <a:lnSpc>
                          <a:spcPts val="1581"/>
                        </a:lnSpc>
                        <a:defRPr/>
                      </a:pPr>
                      <a:r>
                        <a:rPr lang="en-US" b="true" sz="1129" i="true">
                          <a:solidFill>
                            <a:srgbClr val="737373"/>
                          </a:solidFill>
                          <a:latin typeface="Canva Sans Bold Italics"/>
                          <a:ea typeface="Canva Sans Bold Italics"/>
                          <a:cs typeface="Canva Sans Bold Italics"/>
                          <a:sym typeface="Canva Sans Bold Italics"/>
                        </a:rPr>
                        <a:t>($4,314)</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r>
              <a:tr h="393357">
                <a:tc gridSpan="5">
                  <a:txBody>
                    <a:bodyPr anchor="t" rtlCol="false"/>
                    <a:lstStyle/>
                    <a:p>
                      <a:pPr algn="l">
                        <a:lnSpc>
                          <a:spcPts val="1861"/>
                        </a:lnSpc>
                        <a:defRPr/>
                      </a:pPr>
                      <a:r>
                        <a:rPr lang="en-US" b="true" sz="1329">
                          <a:solidFill>
                            <a:srgbClr val="97D700"/>
                          </a:solidFill>
                          <a:latin typeface="Canva Sans Bold"/>
                          <a:ea typeface="Canva Sans Bold"/>
                          <a:cs typeface="Canva Sans Bold"/>
                          <a:sym typeface="Canva Sans Bold"/>
                        </a:rPr>
                        <a:t>GOVERNMENT GRANTS</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hMerge="true">
                  <a:txBody>
                    <a:bodyPr anchor="t" rtlCol="false"/>
                    <a:lstStyle/>
                    <a:p>
                      <a:pPr algn="l">
                        <a:lnSpc>
                          <a:spcPts val="1861"/>
                        </a:lnSpc>
                        <a:defRPr/>
                      </a:pPr>
                      <a:r>
                        <a:rPr lang="en-US" b="true" sz="1329">
                          <a:solidFill>
                            <a:srgbClr val="97D700"/>
                          </a:solidFill>
                          <a:latin typeface="Canva Sans Bold"/>
                          <a:ea typeface="Canva Sans Bold"/>
                          <a:cs typeface="Canva Sans Bold"/>
                          <a:sym typeface="Canva Sans Bold"/>
                        </a:rPr>
                        <a:t>GOVERNMENT GRANTS</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hMerge="true">
                  <a:txBody>
                    <a:bodyPr anchor="t" rtlCol="false"/>
                    <a:lstStyle/>
                    <a:p>
                      <a:pPr algn="l">
                        <a:lnSpc>
                          <a:spcPts val="1861"/>
                        </a:lnSpc>
                        <a:defRPr/>
                      </a:pPr>
                      <a:r>
                        <a:rPr lang="en-US" b="true" sz="1329">
                          <a:solidFill>
                            <a:srgbClr val="97D700"/>
                          </a:solidFill>
                          <a:latin typeface="Canva Sans Bold"/>
                          <a:ea typeface="Canva Sans Bold"/>
                          <a:cs typeface="Canva Sans Bold"/>
                          <a:sym typeface="Canva Sans Bold"/>
                        </a:rPr>
                        <a:t>GOVERNMENT GRANTS</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hMerge="true">
                  <a:txBody>
                    <a:bodyPr anchor="t" rtlCol="false"/>
                    <a:lstStyle/>
                    <a:p>
                      <a:pPr algn="l">
                        <a:lnSpc>
                          <a:spcPts val="1861"/>
                        </a:lnSpc>
                        <a:defRPr/>
                      </a:pPr>
                      <a:r>
                        <a:rPr lang="en-US" b="true" sz="1329">
                          <a:solidFill>
                            <a:srgbClr val="97D700"/>
                          </a:solidFill>
                          <a:latin typeface="Canva Sans Bold"/>
                          <a:ea typeface="Canva Sans Bold"/>
                          <a:cs typeface="Canva Sans Bold"/>
                          <a:sym typeface="Canva Sans Bold"/>
                        </a:rPr>
                        <a:t>GOVERNMENT GRANTS</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hMerge="true">
                  <a:txBody>
                    <a:bodyPr anchor="t" rtlCol="false"/>
                    <a:lstStyle/>
                    <a:p>
                      <a:pPr algn="l">
                        <a:lnSpc>
                          <a:spcPts val="1861"/>
                        </a:lnSpc>
                        <a:defRPr/>
                      </a:pPr>
                      <a:r>
                        <a:rPr lang="en-US" b="true" sz="1329">
                          <a:solidFill>
                            <a:srgbClr val="97D700"/>
                          </a:solidFill>
                          <a:latin typeface="Canva Sans Bold"/>
                          <a:ea typeface="Canva Sans Bold"/>
                          <a:cs typeface="Canva Sans Bold"/>
                          <a:sym typeface="Canva Sans Bold"/>
                        </a:rPr>
                        <a:t>GOVERNMENT GRANTS</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r>
              <a:tr h="362248">
                <a:tc>
                  <a:txBody>
                    <a:bodyPr anchor="t" rtlCol="false"/>
                    <a:lstStyle/>
                    <a:p>
                      <a:pPr algn="l">
                        <a:lnSpc>
                          <a:spcPts val="1581"/>
                        </a:lnSpc>
                        <a:defRPr/>
                      </a:pPr>
                      <a:r>
                        <a:rPr lang="en-US" sz="1129">
                          <a:solidFill>
                            <a:srgbClr val="FFFFFF"/>
                          </a:solidFill>
                          <a:latin typeface="Canva Sans"/>
                          <a:ea typeface="Canva Sans"/>
                          <a:cs typeface="Canva Sans"/>
                          <a:sym typeface="Canva Sans"/>
                        </a:rPr>
                        <a:t>Local Government Grants</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a:txBody>
                    <a:bodyPr anchor="t" rtlCol="false"/>
                    <a:lstStyle/>
                    <a:p>
                      <a:pPr algn="r">
                        <a:lnSpc>
                          <a:spcPts val="1581"/>
                        </a:lnSpc>
                        <a:defRPr/>
                      </a:pPr>
                      <a:r>
                        <a:rPr lang="en-US" sz="1129">
                          <a:solidFill>
                            <a:srgbClr val="FFFFFF"/>
                          </a:solidFill>
                          <a:latin typeface="Canva Sans"/>
                          <a:ea typeface="Canva Sans"/>
                          <a:cs typeface="Canva Sans"/>
                          <a:sym typeface="Canva Sans"/>
                        </a:rPr>
                        <a:t>$85,000</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solidFill>
                      <a:srgbClr val="005A70"/>
                    </a:solidFill>
                  </a:tcPr>
                </a:tc>
                <a:tc>
                  <a:txBody>
                    <a:bodyPr anchor="t" rtlCol="false"/>
                    <a:lstStyle/>
                    <a:p>
                      <a:pPr algn="r">
                        <a:lnSpc>
                          <a:spcPts val="1581"/>
                        </a:lnSpc>
                        <a:defRPr/>
                      </a:pPr>
                      <a:r>
                        <a:rPr lang="en-US" sz="1129">
                          <a:solidFill>
                            <a:srgbClr val="FFFFFF"/>
                          </a:solidFill>
                          <a:latin typeface="Canva Sans"/>
                          <a:ea typeface="Canva Sans"/>
                          <a:cs typeface="Canva Sans"/>
                          <a:sym typeface="Canva Sans"/>
                        </a:rPr>
                        <a:t>$85,000</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a:txBody>
                    <a:bodyPr anchor="t" rtlCol="false"/>
                    <a:lstStyle/>
                    <a:p>
                      <a:pPr algn="r">
                        <a:lnSpc>
                          <a:spcPts val="1581"/>
                        </a:lnSpc>
                        <a:defRPr/>
                      </a:pPr>
                      <a:r>
                        <a:rPr lang="en-US" sz="1129">
                          <a:solidFill>
                            <a:srgbClr val="FFFFFF"/>
                          </a:solidFill>
                          <a:latin typeface="Canva Sans"/>
                          <a:ea typeface="Canva Sans"/>
                          <a:cs typeface="Canva Sans"/>
                          <a:sym typeface="Canva Sans"/>
                        </a:rPr>
                        <a:t>$85,000</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a:txBody>
                    <a:bodyPr anchor="t" rtlCol="false"/>
                    <a:lstStyle/>
                    <a:p>
                      <a:pPr algn="r">
                        <a:lnSpc>
                          <a:spcPts val="1581"/>
                        </a:lnSpc>
                        <a:defRPr/>
                      </a:pPr>
                      <a:r>
                        <a:rPr lang="en-US" sz="1129">
                          <a:solidFill>
                            <a:srgbClr val="FFFFFF"/>
                          </a:solidFill>
                          <a:latin typeface="Canva Sans"/>
                          <a:ea typeface="Canva Sans"/>
                          <a:cs typeface="Canva Sans"/>
                          <a:sym typeface="Canva Sans"/>
                        </a:rPr>
                        <a:t> $ - </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r>
              <a:tr h="362248">
                <a:tc>
                  <a:txBody>
                    <a:bodyPr anchor="t" rtlCol="false"/>
                    <a:lstStyle/>
                    <a:p>
                      <a:pPr algn="l">
                        <a:lnSpc>
                          <a:spcPts val="1581"/>
                        </a:lnSpc>
                        <a:defRPr/>
                      </a:pPr>
                      <a:r>
                        <a:rPr lang="en-US" sz="1129">
                          <a:solidFill>
                            <a:srgbClr val="FFFFFF"/>
                          </a:solidFill>
                          <a:latin typeface="Canva Sans"/>
                          <a:ea typeface="Canva Sans"/>
                          <a:cs typeface="Canva Sans"/>
                          <a:sym typeface="Canva Sans"/>
                        </a:rPr>
                        <a:t>State Grants</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a:txBody>
                    <a:bodyPr anchor="t" rtlCol="false"/>
                    <a:lstStyle/>
                    <a:p>
                      <a:pPr algn="r">
                        <a:lnSpc>
                          <a:spcPts val="1581"/>
                        </a:lnSpc>
                        <a:defRPr/>
                      </a:pPr>
                      <a:r>
                        <a:rPr lang="en-US" sz="1129">
                          <a:solidFill>
                            <a:srgbClr val="FFFFFF"/>
                          </a:solidFill>
                          <a:latin typeface="Canva Sans"/>
                          <a:ea typeface="Canva Sans"/>
                          <a:cs typeface="Canva Sans"/>
                          <a:sym typeface="Canva Sans"/>
                        </a:rPr>
                        <a:t> $ - </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solidFill>
                      <a:srgbClr val="005A70"/>
                    </a:solidFill>
                  </a:tcPr>
                </a:tc>
                <a:tc>
                  <a:txBody>
                    <a:bodyPr anchor="t" rtlCol="false"/>
                    <a:lstStyle/>
                    <a:p>
                      <a:pPr algn="r">
                        <a:lnSpc>
                          <a:spcPts val="1581"/>
                        </a:lnSpc>
                        <a:defRPr/>
                      </a:pPr>
                      <a:r>
                        <a:rPr lang="en-US" sz="1129">
                          <a:solidFill>
                            <a:srgbClr val="FFFFFF"/>
                          </a:solidFill>
                          <a:latin typeface="Canva Sans"/>
                          <a:ea typeface="Canva Sans"/>
                          <a:cs typeface="Canva Sans"/>
                          <a:sym typeface="Canva Sans"/>
                        </a:rPr>
                        <a:t>$500,000</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a:txBody>
                    <a:bodyPr anchor="t" rtlCol="false"/>
                    <a:lstStyle/>
                    <a:p>
                      <a:pPr algn="r">
                        <a:lnSpc>
                          <a:spcPts val="1581"/>
                        </a:lnSpc>
                        <a:defRPr/>
                      </a:pPr>
                      <a:r>
                        <a:rPr lang="en-US" sz="1129">
                          <a:solidFill>
                            <a:srgbClr val="FFFFFF"/>
                          </a:solidFill>
                          <a:latin typeface="Canva Sans"/>
                          <a:ea typeface="Canva Sans"/>
                          <a:cs typeface="Canva Sans"/>
                          <a:sym typeface="Canva Sans"/>
                        </a:rPr>
                        <a:t> $ - </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a:txBody>
                    <a:bodyPr anchor="t" rtlCol="false"/>
                    <a:lstStyle/>
                    <a:p>
                      <a:pPr algn="r">
                        <a:lnSpc>
                          <a:spcPts val="1581"/>
                        </a:lnSpc>
                        <a:defRPr/>
                      </a:pPr>
                      <a:r>
                        <a:rPr lang="en-US" sz="1129">
                          <a:solidFill>
                            <a:srgbClr val="FFFFFF"/>
                          </a:solidFill>
                          <a:latin typeface="Canva Sans"/>
                          <a:ea typeface="Canva Sans"/>
                          <a:cs typeface="Canva Sans"/>
                          <a:sym typeface="Canva Sans"/>
                        </a:rPr>
                        <a:t> $ - </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r>
              <a:tr h="362248">
                <a:tc>
                  <a:txBody>
                    <a:bodyPr anchor="t" rtlCol="false"/>
                    <a:lstStyle/>
                    <a:p>
                      <a:pPr algn="l">
                        <a:lnSpc>
                          <a:spcPts val="1581"/>
                        </a:lnSpc>
                        <a:defRPr/>
                      </a:pPr>
                      <a:r>
                        <a:rPr lang="en-US" b="true" sz="1129" i="true">
                          <a:solidFill>
                            <a:srgbClr val="737373"/>
                          </a:solidFill>
                          <a:latin typeface="Canva Sans Bold Italics"/>
                          <a:ea typeface="Canva Sans Bold Italics"/>
                          <a:cs typeface="Canva Sans Bold Italics"/>
                          <a:sym typeface="Canva Sans Bold Italics"/>
                        </a:rPr>
                        <a:t>Subtotal Government Grants</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a:txBody>
                    <a:bodyPr anchor="t" rtlCol="false"/>
                    <a:lstStyle/>
                    <a:p>
                      <a:pPr algn="r">
                        <a:lnSpc>
                          <a:spcPts val="1581"/>
                        </a:lnSpc>
                        <a:defRPr/>
                      </a:pPr>
                      <a:r>
                        <a:rPr lang="en-US" b="true" sz="1129" i="true">
                          <a:solidFill>
                            <a:srgbClr val="737373"/>
                          </a:solidFill>
                          <a:latin typeface="Canva Sans Bold Italics"/>
                          <a:ea typeface="Canva Sans Bold Italics"/>
                          <a:cs typeface="Canva Sans Bold Italics"/>
                          <a:sym typeface="Canva Sans Bold Italics"/>
                        </a:rPr>
                        <a:t>$85,000</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a:txBody>
                    <a:bodyPr anchor="t" rtlCol="false"/>
                    <a:lstStyle/>
                    <a:p>
                      <a:pPr algn="r">
                        <a:lnSpc>
                          <a:spcPts val="1581"/>
                        </a:lnSpc>
                        <a:defRPr/>
                      </a:pPr>
                      <a:r>
                        <a:rPr lang="en-US" b="true" sz="1129" i="true">
                          <a:solidFill>
                            <a:srgbClr val="737373"/>
                          </a:solidFill>
                          <a:latin typeface="Canva Sans Bold Italics"/>
                          <a:ea typeface="Canva Sans Bold Italics"/>
                          <a:cs typeface="Canva Sans Bold Italics"/>
                          <a:sym typeface="Canva Sans Bold Italics"/>
                        </a:rPr>
                        <a:t>$585,000</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a:txBody>
                    <a:bodyPr anchor="t" rtlCol="false"/>
                    <a:lstStyle/>
                    <a:p>
                      <a:pPr algn="r">
                        <a:lnSpc>
                          <a:spcPts val="1581"/>
                        </a:lnSpc>
                        <a:defRPr/>
                      </a:pPr>
                      <a:r>
                        <a:rPr lang="en-US" b="true" sz="1129" i="true">
                          <a:solidFill>
                            <a:srgbClr val="737373"/>
                          </a:solidFill>
                          <a:latin typeface="Canva Sans Bold Italics"/>
                          <a:ea typeface="Canva Sans Bold Italics"/>
                          <a:cs typeface="Canva Sans Bold Italics"/>
                          <a:sym typeface="Canva Sans Bold Italics"/>
                        </a:rPr>
                        <a:t>$85,000</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a:txBody>
                    <a:bodyPr anchor="t" rtlCol="false"/>
                    <a:lstStyle/>
                    <a:p>
                      <a:pPr algn="r">
                        <a:lnSpc>
                          <a:spcPts val="1581"/>
                        </a:lnSpc>
                        <a:defRPr/>
                      </a:pPr>
                      <a:r>
                        <a:rPr lang="en-US" b="true" sz="1129" i="true">
                          <a:solidFill>
                            <a:srgbClr val="737373"/>
                          </a:solidFill>
                          <a:latin typeface="Canva Sans Bold Italics"/>
                          <a:ea typeface="Canva Sans Bold Italics"/>
                          <a:cs typeface="Canva Sans Bold Italics"/>
                          <a:sym typeface="Canva Sans Bold Italics"/>
                        </a:rPr>
                        <a:t> $ - </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r>
              <a:tr h="393357">
                <a:tc gridSpan="5">
                  <a:txBody>
                    <a:bodyPr anchor="t" rtlCol="false"/>
                    <a:lstStyle/>
                    <a:p>
                      <a:pPr algn="just">
                        <a:lnSpc>
                          <a:spcPts val="1861"/>
                        </a:lnSpc>
                        <a:defRPr/>
                      </a:pPr>
                      <a:r>
                        <a:rPr lang="en-US" sz="1329">
                          <a:solidFill>
                            <a:srgbClr val="97D700"/>
                          </a:solidFill>
                          <a:latin typeface="Canva Sans"/>
                          <a:ea typeface="Canva Sans"/>
                          <a:cs typeface="Canva Sans"/>
                          <a:sym typeface="Canva Sans"/>
                        </a:rPr>
                        <a:t>BUSINESS REVENUE</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hMerge="true">
                  <a:txBody>
                    <a:bodyPr anchor="t" rtlCol="false"/>
                    <a:lstStyle/>
                    <a:p>
                      <a:pPr algn="just">
                        <a:lnSpc>
                          <a:spcPts val="1861"/>
                        </a:lnSpc>
                        <a:defRPr/>
                      </a:pPr>
                      <a:r>
                        <a:rPr lang="en-US" sz="1329">
                          <a:solidFill>
                            <a:srgbClr val="97D700"/>
                          </a:solidFill>
                          <a:latin typeface="Canva Sans"/>
                          <a:ea typeface="Canva Sans"/>
                          <a:cs typeface="Canva Sans"/>
                          <a:sym typeface="Canva Sans"/>
                        </a:rPr>
                        <a:t>BUSINESS REVENUE</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hMerge="true">
                  <a:txBody>
                    <a:bodyPr anchor="t" rtlCol="false"/>
                    <a:lstStyle/>
                    <a:p>
                      <a:pPr algn="just">
                        <a:lnSpc>
                          <a:spcPts val="1861"/>
                        </a:lnSpc>
                        <a:defRPr/>
                      </a:pPr>
                      <a:r>
                        <a:rPr lang="en-US" sz="1329">
                          <a:solidFill>
                            <a:srgbClr val="97D700"/>
                          </a:solidFill>
                          <a:latin typeface="Canva Sans"/>
                          <a:ea typeface="Canva Sans"/>
                          <a:cs typeface="Canva Sans"/>
                          <a:sym typeface="Canva Sans"/>
                        </a:rPr>
                        <a:t>BUSINESS REVENUE</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hMerge="true">
                  <a:txBody>
                    <a:bodyPr anchor="t" rtlCol="false"/>
                    <a:lstStyle/>
                    <a:p>
                      <a:pPr algn="just">
                        <a:lnSpc>
                          <a:spcPts val="1861"/>
                        </a:lnSpc>
                        <a:defRPr/>
                      </a:pPr>
                      <a:r>
                        <a:rPr lang="en-US" sz="1329">
                          <a:solidFill>
                            <a:srgbClr val="97D700"/>
                          </a:solidFill>
                          <a:latin typeface="Canva Sans"/>
                          <a:ea typeface="Canva Sans"/>
                          <a:cs typeface="Canva Sans"/>
                          <a:sym typeface="Canva Sans"/>
                        </a:rPr>
                        <a:t>BUSINESS REVENUE</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hMerge="true">
                  <a:txBody>
                    <a:bodyPr anchor="t" rtlCol="false"/>
                    <a:lstStyle/>
                    <a:p>
                      <a:pPr algn="just">
                        <a:lnSpc>
                          <a:spcPts val="1861"/>
                        </a:lnSpc>
                        <a:defRPr/>
                      </a:pPr>
                      <a:r>
                        <a:rPr lang="en-US" sz="1329">
                          <a:solidFill>
                            <a:srgbClr val="97D700"/>
                          </a:solidFill>
                          <a:latin typeface="Canva Sans"/>
                          <a:ea typeface="Canva Sans"/>
                          <a:cs typeface="Canva Sans"/>
                          <a:sym typeface="Canva Sans"/>
                        </a:rPr>
                        <a:t>BUSINESS REVENUE</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r>
              <a:tr h="362248">
                <a:tc>
                  <a:txBody>
                    <a:bodyPr anchor="t" rtlCol="false"/>
                    <a:lstStyle/>
                    <a:p>
                      <a:pPr algn="l">
                        <a:lnSpc>
                          <a:spcPts val="1581"/>
                        </a:lnSpc>
                        <a:defRPr/>
                      </a:pPr>
                      <a:r>
                        <a:rPr lang="en-US" sz="1129">
                          <a:solidFill>
                            <a:srgbClr val="FFFFFF"/>
                          </a:solidFill>
                          <a:latin typeface="Canva Sans"/>
                          <a:ea typeface="Canva Sans"/>
                          <a:cs typeface="Canva Sans"/>
                          <a:sym typeface="Canva Sans"/>
                        </a:rPr>
                        <a:t>Print Shop</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a:txBody>
                    <a:bodyPr anchor="t" rtlCol="false"/>
                    <a:lstStyle/>
                    <a:p>
                      <a:pPr algn="r">
                        <a:lnSpc>
                          <a:spcPts val="1581"/>
                        </a:lnSpc>
                        <a:defRPr/>
                      </a:pPr>
                      <a:r>
                        <a:rPr lang="en-US" sz="1129">
                          <a:solidFill>
                            <a:srgbClr val="FFFFFF"/>
                          </a:solidFill>
                          <a:latin typeface="Canva Sans"/>
                          <a:ea typeface="Canva Sans"/>
                          <a:cs typeface="Canva Sans"/>
                          <a:sym typeface="Canva Sans"/>
                        </a:rPr>
                        <a:t>$700,000</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solidFill>
                      <a:srgbClr val="005A70"/>
                    </a:solidFill>
                  </a:tcPr>
                </a:tc>
                <a:tc>
                  <a:txBody>
                    <a:bodyPr anchor="t" rtlCol="false"/>
                    <a:lstStyle/>
                    <a:p>
                      <a:pPr algn="r">
                        <a:lnSpc>
                          <a:spcPts val="1581"/>
                        </a:lnSpc>
                        <a:defRPr/>
                      </a:pPr>
                      <a:r>
                        <a:rPr lang="en-US" sz="1129">
                          <a:solidFill>
                            <a:srgbClr val="FFFFFF"/>
                          </a:solidFill>
                          <a:latin typeface="Canva Sans"/>
                          <a:ea typeface="Canva Sans"/>
                          <a:cs typeface="Canva Sans"/>
                          <a:sym typeface="Canva Sans"/>
                        </a:rPr>
                        <a:t>$900,339</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a:txBody>
                    <a:bodyPr anchor="t" rtlCol="false"/>
                    <a:lstStyle/>
                    <a:p>
                      <a:pPr algn="r">
                        <a:lnSpc>
                          <a:spcPts val="1581"/>
                        </a:lnSpc>
                        <a:defRPr/>
                      </a:pPr>
                      <a:r>
                        <a:rPr lang="en-US" sz="1129">
                          <a:solidFill>
                            <a:srgbClr val="FFFFFF"/>
                          </a:solidFill>
                          <a:latin typeface="Canva Sans"/>
                          <a:ea typeface="Canva Sans"/>
                          <a:cs typeface="Canva Sans"/>
                          <a:sym typeface="Canva Sans"/>
                        </a:rPr>
                        <a:t>$858,299</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a:txBody>
                    <a:bodyPr anchor="t" rtlCol="false"/>
                    <a:lstStyle/>
                    <a:p>
                      <a:pPr algn="r">
                        <a:lnSpc>
                          <a:spcPts val="1581"/>
                        </a:lnSpc>
                        <a:defRPr/>
                      </a:pPr>
                      <a:r>
                        <a:rPr lang="en-US" sz="1129">
                          <a:solidFill>
                            <a:srgbClr val="FFFFFF"/>
                          </a:solidFill>
                          <a:latin typeface="Canva Sans"/>
                          <a:ea typeface="Canva Sans"/>
                          <a:cs typeface="Canva Sans"/>
                          <a:sym typeface="Canva Sans"/>
                        </a:rPr>
                        <a:t>($158,299)</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r>
              <a:tr h="362248">
                <a:tc>
                  <a:txBody>
                    <a:bodyPr anchor="t" rtlCol="false"/>
                    <a:lstStyle/>
                    <a:p>
                      <a:pPr algn="l">
                        <a:lnSpc>
                          <a:spcPts val="1581"/>
                        </a:lnSpc>
                        <a:defRPr/>
                      </a:pPr>
                      <a:r>
                        <a:rPr lang="en-US" sz="1129">
                          <a:solidFill>
                            <a:srgbClr val="FFFFFF"/>
                          </a:solidFill>
                          <a:latin typeface="Canva Sans"/>
                          <a:ea typeface="Canva Sans"/>
                          <a:cs typeface="Canva Sans"/>
                          <a:sym typeface="Canva Sans"/>
                        </a:rPr>
                        <a:t>Industrial Services</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a:txBody>
                    <a:bodyPr anchor="t" rtlCol="false"/>
                    <a:lstStyle/>
                    <a:p>
                      <a:pPr algn="r">
                        <a:lnSpc>
                          <a:spcPts val="1581"/>
                        </a:lnSpc>
                        <a:defRPr/>
                      </a:pPr>
                      <a:r>
                        <a:rPr lang="en-US" sz="1129">
                          <a:solidFill>
                            <a:srgbClr val="FFFFFF"/>
                          </a:solidFill>
                          <a:latin typeface="Canva Sans"/>
                          <a:ea typeface="Canva Sans"/>
                          <a:cs typeface="Canva Sans"/>
                          <a:sym typeface="Canva Sans"/>
                        </a:rPr>
                        <a:t>$798,000</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solidFill>
                      <a:srgbClr val="005A70"/>
                    </a:solidFill>
                  </a:tcPr>
                </a:tc>
                <a:tc>
                  <a:txBody>
                    <a:bodyPr anchor="t" rtlCol="false"/>
                    <a:lstStyle/>
                    <a:p>
                      <a:pPr algn="r">
                        <a:lnSpc>
                          <a:spcPts val="1581"/>
                        </a:lnSpc>
                        <a:defRPr/>
                      </a:pPr>
                      <a:r>
                        <a:rPr lang="en-US" sz="1129">
                          <a:solidFill>
                            <a:srgbClr val="FFFFFF"/>
                          </a:solidFill>
                          <a:latin typeface="Canva Sans"/>
                          <a:ea typeface="Canva Sans"/>
                          <a:cs typeface="Canva Sans"/>
                          <a:sym typeface="Canva Sans"/>
                        </a:rPr>
                        <a:t>$81,068</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a:txBody>
                    <a:bodyPr anchor="t" rtlCol="false"/>
                    <a:lstStyle/>
                    <a:p>
                      <a:pPr algn="r">
                        <a:lnSpc>
                          <a:spcPts val="1581"/>
                        </a:lnSpc>
                        <a:defRPr/>
                      </a:pPr>
                      <a:r>
                        <a:rPr lang="en-US" sz="1129">
                          <a:solidFill>
                            <a:srgbClr val="FFFFFF"/>
                          </a:solidFill>
                          <a:latin typeface="Canva Sans"/>
                          <a:ea typeface="Canva Sans"/>
                          <a:cs typeface="Canva Sans"/>
                          <a:sym typeface="Canva Sans"/>
                        </a:rPr>
                        <a:t>$127,302</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a:txBody>
                    <a:bodyPr anchor="t" rtlCol="false"/>
                    <a:lstStyle/>
                    <a:p>
                      <a:pPr algn="r">
                        <a:lnSpc>
                          <a:spcPts val="1581"/>
                        </a:lnSpc>
                        <a:defRPr/>
                      </a:pPr>
                      <a:r>
                        <a:rPr lang="en-US" sz="1129">
                          <a:solidFill>
                            <a:srgbClr val="FFFFFF"/>
                          </a:solidFill>
                          <a:latin typeface="Canva Sans"/>
                          <a:ea typeface="Canva Sans"/>
                          <a:cs typeface="Canva Sans"/>
                          <a:sym typeface="Canva Sans"/>
                        </a:rPr>
                        <a:t>$670,698</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r>
              <a:tr h="362248">
                <a:tc>
                  <a:txBody>
                    <a:bodyPr anchor="t" rtlCol="false"/>
                    <a:lstStyle/>
                    <a:p>
                      <a:pPr algn="r">
                        <a:lnSpc>
                          <a:spcPts val="1581"/>
                        </a:lnSpc>
                        <a:defRPr/>
                      </a:pPr>
                      <a:r>
                        <a:rPr lang="en-US" b="true" sz="1129" i="true">
                          <a:solidFill>
                            <a:srgbClr val="737373"/>
                          </a:solidFill>
                          <a:latin typeface="Canva Sans Bold Italics"/>
                          <a:ea typeface="Canva Sans Bold Italics"/>
                          <a:cs typeface="Canva Sans Bold Italics"/>
                          <a:sym typeface="Canva Sans Bold Italics"/>
                        </a:rPr>
                        <a:t>Subtotal Business Revenue</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a:txBody>
                    <a:bodyPr anchor="t" rtlCol="false"/>
                    <a:lstStyle/>
                    <a:p>
                      <a:pPr algn="r">
                        <a:lnSpc>
                          <a:spcPts val="1581"/>
                        </a:lnSpc>
                        <a:defRPr/>
                      </a:pPr>
                      <a:r>
                        <a:rPr lang="en-US" b="true" sz="1129" i="true">
                          <a:solidFill>
                            <a:srgbClr val="737373"/>
                          </a:solidFill>
                          <a:latin typeface="Canva Sans Bold Italics"/>
                          <a:ea typeface="Canva Sans Bold Italics"/>
                          <a:cs typeface="Canva Sans Bold Italics"/>
                          <a:sym typeface="Canva Sans Bold Italics"/>
                        </a:rPr>
                        <a:t>$1,498,000</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a:txBody>
                    <a:bodyPr anchor="t" rtlCol="false"/>
                    <a:lstStyle/>
                    <a:p>
                      <a:pPr algn="r">
                        <a:lnSpc>
                          <a:spcPts val="1581"/>
                        </a:lnSpc>
                        <a:defRPr/>
                      </a:pPr>
                      <a:r>
                        <a:rPr lang="en-US" b="true" sz="1129" i="true">
                          <a:solidFill>
                            <a:srgbClr val="737373"/>
                          </a:solidFill>
                          <a:latin typeface="Canva Sans Bold Italics"/>
                          <a:ea typeface="Canva Sans Bold Italics"/>
                          <a:cs typeface="Canva Sans Bold Italics"/>
                          <a:sym typeface="Canva Sans Bold Italics"/>
                        </a:rPr>
                        <a:t>$981,407</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a:txBody>
                    <a:bodyPr anchor="t" rtlCol="false"/>
                    <a:lstStyle/>
                    <a:p>
                      <a:pPr algn="r">
                        <a:lnSpc>
                          <a:spcPts val="1581"/>
                        </a:lnSpc>
                        <a:defRPr/>
                      </a:pPr>
                      <a:r>
                        <a:rPr lang="en-US" b="true" sz="1129" i="true">
                          <a:solidFill>
                            <a:srgbClr val="737373"/>
                          </a:solidFill>
                          <a:latin typeface="Canva Sans Bold Italics"/>
                          <a:ea typeface="Canva Sans Bold Italics"/>
                          <a:cs typeface="Canva Sans Bold Italics"/>
                          <a:sym typeface="Canva Sans Bold Italics"/>
                        </a:rPr>
                        <a:t>$985,601</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a:txBody>
                    <a:bodyPr anchor="t" rtlCol="false"/>
                    <a:lstStyle/>
                    <a:p>
                      <a:pPr algn="r">
                        <a:lnSpc>
                          <a:spcPts val="1581"/>
                        </a:lnSpc>
                        <a:defRPr/>
                      </a:pPr>
                      <a:r>
                        <a:rPr lang="en-US" b="true" sz="1129" i="true">
                          <a:solidFill>
                            <a:srgbClr val="737373"/>
                          </a:solidFill>
                          <a:latin typeface="Canva Sans Bold Italics"/>
                          <a:ea typeface="Canva Sans Bold Italics"/>
                          <a:cs typeface="Canva Sans Bold Italics"/>
                          <a:sym typeface="Canva Sans Bold Italics"/>
                        </a:rPr>
                        <a:t>$512,399</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r>
              <a:tr h="393357">
                <a:tc>
                  <a:txBody>
                    <a:bodyPr anchor="t" rtlCol="false"/>
                    <a:lstStyle/>
                    <a:p>
                      <a:pPr algn="l">
                        <a:lnSpc>
                          <a:spcPts val="1861"/>
                        </a:lnSpc>
                        <a:defRPr/>
                      </a:pPr>
                      <a:r>
                        <a:rPr lang="en-US" b="true" sz="1329">
                          <a:solidFill>
                            <a:srgbClr val="97D700"/>
                          </a:solidFill>
                          <a:latin typeface="Canva Sans Bold"/>
                          <a:ea typeface="Canva Sans Bold"/>
                          <a:cs typeface="Canva Sans Bold"/>
                          <a:sym typeface="Canva Sans Bold"/>
                        </a:rPr>
                        <a:t>INVESTMENT INCOME</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gridSpan="4">
                  <a:txBody>
                    <a:bodyPr anchor="t" rtlCol="false"/>
                    <a:lstStyle/>
                    <a:p>
                      <a:pPr algn="l">
                        <a:lnSpc>
                          <a:spcPts val="1861"/>
                        </a:lnSpc>
                        <a:defRPr/>
                      </a:pP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hMerge="true">
                  <a:txBody>
                    <a:bodyPr anchor="t" rtlCol="false"/>
                    <a:lstStyle/>
                    <a:p>
                      <a:pPr algn="l">
                        <a:lnSpc>
                          <a:spcPts val="1861"/>
                        </a:lnSpc>
                        <a:defRPr/>
                      </a:pP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hMerge="true">
                  <a:txBody>
                    <a:bodyPr anchor="t" rtlCol="false"/>
                    <a:lstStyle/>
                    <a:p>
                      <a:pPr algn="l">
                        <a:lnSpc>
                          <a:spcPts val="1861"/>
                        </a:lnSpc>
                        <a:defRPr/>
                      </a:pP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hMerge="true">
                  <a:txBody>
                    <a:bodyPr anchor="t" rtlCol="false"/>
                    <a:lstStyle/>
                    <a:p>
                      <a:pPr algn="l">
                        <a:lnSpc>
                          <a:spcPts val="1861"/>
                        </a:lnSpc>
                        <a:defRPr/>
                      </a:pP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r>
              <a:tr h="362248">
                <a:tc>
                  <a:txBody>
                    <a:bodyPr anchor="t" rtlCol="false"/>
                    <a:lstStyle/>
                    <a:p>
                      <a:pPr algn="l">
                        <a:lnSpc>
                          <a:spcPts val="1581"/>
                        </a:lnSpc>
                        <a:defRPr/>
                      </a:pPr>
                      <a:r>
                        <a:rPr lang="en-US" sz="1129">
                          <a:solidFill>
                            <a:srgbClr val="FFFFFF"/>
                          </a:solidFill>
                          <a:latin typeface="Canva Sans"/>
                          <a:ea typeface="Canva Sans"/>
                          <a:cs typeface="Canva Sans"/>
                          <a:sym typeface="Canva Sans"/>
                        </a:rPr>
                        <a:t>Investment income</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a:txBody>
                    <a:bodyPr anchor="t" rtlCol="false"/>
                    <a:lstStyle/>
                    <a:p>
                      <a:pPr algn="r">
                        <a:lnSpc>
                          <a:spcPts val="1581"/>
                        </a:lnSpc>
                        <a:defRPr/>
                      </a:pPr>
                      <a:r>
                        <a:rPr lang="en-US" sz="1129">
                          <a:solidFill>
                            <a:srgbClr val="FFFFFF"/>
                          </a:solidFill>
                          <a:latin typeface="Canva Sans"/>
                          <a:ea typeface="Canva Sans"/>
                          <a:cs typeface="Canva Sans"/>
                          <a:sym typeface="Canva Sans"/>
                        </a:rPr>
                        <a:t>$120,000</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solidFill>
                      <a:srgbClr val="005A70"/>
                    </a:solidFill>
                  </a:tcPr>
                </a:tc>
                <a:tc>
                  <a:txBody>
                    <a:bodyPr anchor="t" rtlCol="false"/>
                    <a:lstStyle/>
                    <a:p>
                      <a:pPr algn="r">
                        <a:lnSpc>
                          <a:spcPts val="1581"/>
                        </a:lnSpc>
                        <a:defRPr/>
                      </a:pPr>
                      <a:r>
                        <a:rPr lang="en-US" sz="1129">
                          <a:solidFill>
                            <a:srgbClr val="FFFFFF"/>
                          </a:solidFill>
                          <a:latin typeface="Canva Sans"/>
                          <a:ea typeface="Canva Sans"/>
                          <a:cs typeface="Canva Sans"/>
                          <a:sym typeface="Canva Sans"/>
                        </a:rPr>
                        <a:t>$180,934</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a:txBody>
                    <a:bodyPr anchor="t" rtlCol="false"/>
                    <a:lstStyle/>
                    <a:p>
                      <a:pPr algn="r">
                        <a:lnSpc>
                          <a:spcPts val="1581"/>
                        </a:lnSpc>
                        <a:defRPr/>
                      </a:pPr>
                      <a:r>
                        <a:rPr lang="en-US" sz="1129">
                          <a:solidFill>
                            <a:srgbClr val="FFFFFF"/>
                          </a:solidFill>
                          <a:latin typeface="Canva Sans"/>
                          <a:ea typeface="Canva Sans"/>
                          <a:cs typeface="Canva Sans"/>
                          <a:sym typeface="Canva Sans"/>
                        </a:rPr>
                        <a:t>$143,375</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a:txBody>
                    <a:bodyPr anchor="t" rtlCol="false"/>
                    <a:lstStyle/>
                    <a:p>
                      <a:pPr algn="r">
                        <a:lnSpc>
                          <a:spcPts val="1581"/>
                        </a:lnSpc>
                        <a:defRPr/>
                      </a:pPr>
                      <a:r>
                        <a:rPr lang="en-US" sz="1129">
                          <a:solidFill>
                            <a:srgbClr val="FFFFFF"/>
                          </a:solidFill>
                          <a:latin typeface="Canva Sans"/>
                          <a:ea typeface="Canva Sans"/>
                          <a:cs typeface="Canva Sans"/>
                          <a:sym typeface="Canva Sans"/>
                        </a:rPr>
                        <a:t>$(23,375)</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r>
              <a:tr h="362248">
                <a:tc>
                  <a:txBody>
                    <a:bodyPr anchor="t" rtlCol="false"/>
                    <a:lstStyle/>
                    <a:p>
                      <a:pPr algn="r">
                        <a:lnSpc>
                          <a:spcPts val="1581"/>
                        </a:lnSpc>
                        <a:defRPr/>
                      </a:pPr>
                      <a:r>
                        <a:rPr lang="en-US" sz="1129">
                          <a:solidFill>
                            <a:srgbClr val="737373"/>
                          </a:solidFill>
                          <a:latin typeface="Canva Sans"/>
                          <a:ea typeface="Canva Sans"/>
                          <a:cs typeface="Canva Sans"/>
                          <a:sym typeface="Canva Sans"/>
                        </a:rPr>
                        <a:t>Subtotal Investment Income</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a:txBody>
                    <a:bodyPr anchor="t" rtlCol="false"/>
                    <a:lstStyle/>
                    <a:p>
                      <a:pPr algn="r">
                        <a:lnSpc>
                          <a:spcPts val="1581"/>
                        </a:lnSpc>
                        <a:defRPr/>
                      </a:pPr>
                      <a:r>
                        <a:rPr lang="en-US" sz="1129">
                          <a:solidFill>
                            <a:srgbClr val="737373"/>
                          </a:solidFill>
                          <a:latin typeface="Canva Sans"/>
                          <a:ea typeface="Canva Sans"/>
                          <a:cs typeface="Canva Sans"/>
                          <a:sym typeface="Canva Sans"/>
                        </a:rPr>
                        <a:t>$120,000</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a:txBody>
                    <a:bodyPr anchor="t" rtlCol="false"/>
                    <a:lstStyle/>
                    <a:p>
                      <a:pPr algn="r">
                        <a:lnSpc>
                          <a:spcPts val="1581"/>
                        </a:lnSpc>
                        <a:defRPr/>
                      </a:pPr>
                      <a:r>
                        <a:rPr lang="en-US" sz="1129">
                          <a:solidFill>
                            <a:srgbClr val="737373"/>
                          </a:solidFill>
                          <a:latin typeface="Canva Sans"/>
                          <a:ea typeface="Canva Sans"/>
                          <a:cs typeface="Canva Sans"/>
                          <a:sym typeface="Canva Sans"/>
                        </a:rPr>
                        <a:t>$180,934</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a:txBody>
                    <a:bodyPr anchor="t" rtlCol="false"/>
                    <a:lstStyle/>
                    <a:p>
                      <a:pPr algn="r">
                        <a:lnSpc>
                          <a:spcPts val="1581"/>
                        </a:lnSpc>
                        <a:defRPr/>
                      </a:pPr>
                      <a:r>
                        <a:rPr lang="en-US" sz="1129">
                          <a:solidFill>
                            <a:srgbClr val="737373"/>
                          </a:solidFill>
                          <a:latin typeface="Canva Sans"/>
                          <a:ea typeface="Canva Sans"/>
                          <a:cs typeface="Canva Sans"/>
                          <a:sym typeface="Canva Sans"/>
                        </a:rPr>
                        <a:t>$143,375</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a:txBody>
                    <a:bodyPr anchor="t" rtlCol="false"/>
                    <a:lstStyle/>
                    <a:p>
                      <a:pPr algn="r">
                        <a:lnSpc>
                          <a:spcPts val="1581"/>
                        </a:lnSpc>
                        <a:defRPr/>
                      </a:pPr>
                      <a:r>
                        <a:rPr lang="en-US" sz="1129">
                          <a:solidFill>
                            <a:srgbClr val="737373"/>
                          </a:solidFill>
                          <a:latin typeface="Canva Sans"/>
                          <a:ea typeface="Canva Sans"/>
                          <a:cs typeface="Canva Sans"/>
                          <a:sym typeface="Canva Sans"/>
                        </a:rPr>
                        <a:t>($23,375)</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r>
              <a:tr h="400639">
                <a:tc gridSpan="5">
                  <a:txBody>
                    <a:bodyPr anchor="t" rtlCol="false"/>
                    <a:lstStyle/>
                    <a:p>
                      <a:pPr algn="l">
                        <a:lnSpc>
                          <a:spcPts val="1813"/>
                        </a:lnSpc>
                        <a:defRPr/>
                      </a:pP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hMerge="true">
                  <a:txBody>
                    <a:bodyPr anchor="t" rtlCol="false"/>
                    <a:lstStyle/>
                    <a:p>
                      <a:pPr algn="l">
                        <a:lnSpc>
                          <a:spcPts val="1813"/>
                        </a:lnSpc>
                        <a:defRPr/>
                      </a:pP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hMerge="true">
                  <a:txBody>
                    <a:bodyPr anchor="t" rtlCol="false"/>
                    <a:lstStyle/>
                    <a:p>
                      <a:pPr algn="l">
                        <a:lnSpc>
                          <a:spcPts val="1813"/>
                        </a:lnSpc>
                        <a:defRPr/>
                      </a:pP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hMerge="true">
                  <a:txBody>
                    <a:bodyPr anchor="t" rtlCol="false"/>
                    <a:lstStyle/>
                    <a:p>
                      <a:pPr algn="l">
                        <a:lnSpc>
                          <a:spcPts val="1813"/>
                        </a:lnSpc>
                        <a:defRPr/>
                      </a:pP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hMerge="true">
                  <a:txBody>
                    <a:bodyPr anchor="t" rtlCol="false"/>
                    <a:lstStyle/>
                    <a:p>
                      <a:pPr algn="l">
                        <a:lnSpc>
                          <a:spcPts val="1813"/>
                        </a:lnSpc>
                        <a:defRPr/>
                      </a:pP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r>
              <a:tr h="428978">
                <a:tc>
                  <a:txBody>
                    <a:bodyPr anchor="t" rtlCol="false"/>
                    <a:lstStyle/>
                    <a:p>
                      <a:pPr algn="l">
                        <a:lnSpc>
                          <a:spcPts val="2099"/>
                        </a:lnSpc>
                        <a:defRPr/>
                      </a:pPr>
                      <a:r>
                        <a:rPr lang="en-US" b="true" sz="1499">
                          <a:solidFill>
                            <a:srgbClr val="FFFFFF"/>
                          </a:solidFill>
                          <a:latin typeface="Canva Sans Bold"/>
                          <a:ea typeface="Canva Sans Bold"/>
                          <a:cs typeface="Canva Sans Bold"/>
                          <a:sym typeface="Canva Sans Bold"/>
                        </a:rPr>
                        <a:t>Total Revenue</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a:txBody>
                    <a:bodyPr anchor="t" rtlCol="false"/>
                    <a:lstStyle/>
                    <a:p>
                      <a:pPr algn="ctr">
                        <a:lnSpc>
                          <a:spcPts val="2099"/>
                        </a:lnSpc>
                        <a:defRPr/>
                      </a:pPr>
                      <a:r>
                        <a:rPr lang="en-US" b="true" sz="1499">
                          <a:solidFill>
                            <a:srgbClr val="FFFFFF"/>
                          </a:solidFill>
                          <a:latin typeface="Canva Sans Bold"/>
                          <a:ea typeface="Canva Sans Bold"/>
                          <a:cs typeface="Canva Sans Bold"/>
                          <a:sym typeface="Canva Sans Bold"/>
                        </a:rPr>
                        <a:t>$3,103,000</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solidFill>
                      <a:srgbClr val="005A70"/>
                    </a:solidFill>
                  </a:tcPr>
                </a:tc>
                <a:tc>
                  <a:txBody>
                    <a:bodyPr anchor="t" rtlCol="false"/>
                    <a:lstStyle/>
                    <a:p>
                      <a:pPr algn="ctr">
                        <a:lnSpc>
                          <a:spcPts val="2099"/>
                        </a:lnSpc>
                        <a:defRPr/>
                      </a:pPr>
                      <a:r>
                        <a:rPr lang="en-US" b="true" sz="1499">
                          <a:solidFill>
                            <a:srgbClr val="FFFFFF"/>
                          </a:solidFill>
                          <a:latin typeface="Canva Sans Bold"/>
                          <a:ea typeface="Canva Sans Bold"/>
                          <a:cs typeface="Canva Sans Bold"/>
                          <a:sym typeface="Canva Sans Bold"/>
                        </a:rPr>
                        <a:t>$4,561,122</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a:txBody>
                    <a:bodyPr anchor="t" rtlCol="false"/>
                    <a:lstStyle/>
                    <a:p>
                      <a:pPr algn="ctr">
                        <a:lnSpc>
                          <a:spcPts val="2099"/>
                        </a:lnSpc>
                        <a:defRPr/>
                      </a:pPr>
                      <a:r>
                        <a:rPr lang="en-US" sz="1499" b="true">
                          <a:solidFill>
                            <a:srgbClr val="FFFFFF"/>
                          </a:solidFill>
                          <a:latin typeface="Canva Sans Bold"/>
                          <a:ea typeface="Canva Sans Bold"/>
                          <a:cs typeface="Canva Sans Bold"/>
                          <a:sym typeface="Canva Sans Bold"/>
                        </a:rPr>
                        <a:t>$2,574,008</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c>
                  <a:txBody>
                    <a:bodyPr anchor="t" rtlCol="false"/>
                    <a:lstStyle/>
                    <a:p>
                      <a:pPr algn="ctr">
                        <a:lnSpc>
                          <a:spcPts val="2099"/>
                        </a:lnSpc>
                        <a:defRPr/>
                      </a:pPr>
                      <a:r>
                        <a:rPr lang="en-US" sz="1499" b="true">
                          <a:solidFill>
                            <a:srgbClr val="FFFFFF"/>
                          </a:solidFill>
                          <a:latin typeface="Canva Sans Bold"/>
                          <a:ea typeface="Canva Sans Bold"/>
                          <a:cs typeface="Canva Sans Bold"/>
                          <a:sym typeface="Canva Sans Bold"/>
                        </a:rPr>
                        <a:t>$528,992</a:t>
                      </a:r>
                      <a:endParaRPr lang="en-US" sz="1100"/>
                    </a:p>
                  </a:txBody>
                  <a:tcPr marL="63223" marR="63223" marT="63223" marB="63223" anchor="ctr">
                    <a:lnL cmpd="sng" algn="ctr" cap="flat" w="7903">
                      <a:solidFill>
                        <a:srgbClr val="D9D9D9"/>
                      </a:solidFill>
                      <a:prstDash val="solid"/>
                      <a:round/>
                      <a:headEnd type="none" w="med" len="med"/>
                      <a:tailEnd type="none" w="med" len="med"/>
                    </a:lnL>
                    <a:lnR cmpd="sng" algn="ctr" cap="flat" w="7903">
                      <a:solidFill>
                        <a:srgbClr val="D9D9D9"/>
                      </a:solidFill>
                      <a:prstDash val="solid"/>
                      <a:round/>
                      <a:headEnd type="none" w="med" len="med"/>
                      <a:tailEnd type="none" w="med" len="med"/>
                    </a:lnR>
                    <a:lnT cmpd="sng" algn="ctr" cap="flat" w="7903">
                      <a:solidFill>
                        <a:srgbClr val="D9D9D9"/>
                      </a:solidFill>
                      <a:prstDash val="solid"/>
                      <a:round/>
                      <a:headEnd type="none" w="med" len="med"/>
                      <a:tailEnd type="none" w="med" len="med"/>
                    </a:lnT>
                    <a:lnB cmpd="sng" algn="ctr" cap="flat" w="7903">
                      <a:solidFill>
                        <a:srgbClr val="D9D9D9"/>
                      </a:solidFill>
                      <a:prstDash val="solid"/>
                      <a:round/>
                      <a:headEnd type="none" w="med" len="med"/>
                      <a:tailEnd type="none" w="med" len="med"/>
                    </a:lnB>
                  </a:tcPr>
                </a:tc>
              </a:tr>
            </a:tbl>
          </a:graphicData>
        </a:graphic>
      </p:graphicFrame>
      <p:sp>
        <p:nvSpPr>
          <p:cNvPr name="Freeform 3" id="3"/>
          <p:cNvSpPr/>
          <p:nvPr/>
        </p:nvSpPr>
        <p:spPr>
          <a:xfrm flipH="false" flipV="false" rot="0">
            <a:off x="426404" y="1926654"/>
            <a:ext cx="4953540" cy="4953540"/>
          </a:xfrm>
          <a:custGeom>
            <a:avLst/>
            <a:gdLst/>
            <a:ahLst/>
            <a:cxnLst/>
            <a:rect r="r" b="b" t="t" l="l"/>
            <a:pathLst>
              <a:path h="4953540" w="4953540">
                <a:moveTo>
                  <a:pt x="0" y="0"/>
                </a:moveTo>
                <a:lnTo>
                  <a:pt x="4953540" y="0"/>
                </a:lnTo>
                <a:lnTo>
                  <a:pt x="4953540" y="4953540"/>
                </a:lnTo>
                <a:lnTo>
                  <a:pt x="0" y="4953540"/>
                </a:lnTo>
                <a:lnTo>
                  <a:pt x="0" y="0"/>
                </a:lnTo>
                <a:close/>
              </a:path>
            </a:pathLst>
          </a:custGeom>
          <a:blipFill>
            <a:blip r:embed="rId2"/>
            <a:stretch>
              <a:fillRect l="0" t="0" r="0" b="0"/>
            </a:stretch>
          </a:blipFill>
        </p:spPr>
      </p:sp>
      <p:sp>
        <p:nvSpPr>
          <p:cNvPr name="TextBox 4" id="4"/>
          <p:cNvSpPr txBox="true"/>
          <p:nvPr/>
        </p:nvSpPr>
        <p:spPr>
          <a:xfrm rot="0">
            <a:off x="426404" y="233250"/>
            <a:ext cx="4909146" cy="1409700"/>
          </a:xfrm>
          <a:prstGeom prst="rect">
            <a:avLst/>
          </a:prstGeom>
        </p:spPr>
        <p:txBody>
          <a:bodyPr anchor="t" rtlCol="false" tIns="0" lIns="0" bIns="0" rIns="0">
            <a:spAutoFit/>
          </a:bodyPr>
          <a:lstStyle/>
          <a:p>
            <a:pPr algn="ctr">
              <a:lnSpc>
                <a:spcPts val="5609"/>
              </a:lnSpc>
              <a:spcBef>
                <a:spcPct val="0"/>
              </a:spcBef>
            </a:pPr>
            <a:r>
              <a:rPr lang="en-US" b="true" sz="4674">
                <a:solidFill>
                  <a:srgbClr val="FFFFFF"/>
                </a:solidFill>
                <a:latin typeface="HK Grotesk Bold"/>
                <a:ea typeface="HK Grotesk Bold"/>
                <a:cs typeface="HK Grotesk Bold"/>
                <a:sym typeface="HK Grotesk Bold"/>
              </a:rPr>
              <a:t> 2026 REVENUE BUDGET</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26385F"/>
        </a:solidFill>
      </p:bgPr>
    </p:bg>
    <p:spTree>
      <p:nvGrpSpPr>
        <p:cNvPr id="1" name=""/>
        <p:cNvGrpSpPr/>
        <p:nvPr/>
      </p:nvGrpSpPr>
      <p:grpSpPr>
        <a:xfrm>
          <a:off x="0" y="0"/>
          <a:ext cx="0" cy="0"/>
          <a:chOff x="0" y="0"/>
          <a:chExt cx="0" cy="0"/>
        </a:xfrm>
      </p:grpSpPr>
      <p:grpSp>
        <p:nvGrpSpPr>
          <p:cNvPr name="Group 2" id="2"/>
          <p:cNvGrpSpPr/>
          <p:nvPr/>
        </p:nvGrpSpPr>
        <p:grpSpPr>
          <a:xfrm rot="0">
            <a:off x="6865727" y="7099078"/>
            <a:ext cx="10393573" cy="2078059"/>
            <a:chOff x="0" y="0"/>
            <a:chExt cx="13858097" cy="2770745"/>
          </a:xfrm>
        </p:grpSpPr>
        <p:sp>
          <p:nvSpPr>
            <p:cNvPr name="TextBox 3" id="3"/>
            <p:cNvSpPr txBox="true"/>
            <p:nvPr/>
          </p:nvSpPr>
          <p:spPr>
            <a:xfrm rot="0">
              <a:off x="0" y="-9525"/>
              <a:ext cx="13858097" cy="1838325"/>
            </a:xfrm>
            <a:prstGeom prst="rect">
              <a:avLst/>
            </a:prstGeom>
          </p:spPr>
          <p:txBody>
            <a:bodyPr anchor="t" rtlCol="false" tIns="0" lIns="0" bIns="0" rIns="0">
              <a:spAutoFit/>
            </a:bodyPr>
            <a:lstStyle/>
            <a:p>
              <a:pPr algn="r" marL="0" indent="0" lvl="0">
                <a:lnSpc>
                  <a:spcPts val="10800"/>
                </a:lnSpc>
              </a:pPr>
              <a:r>
                <a:rPr lang="en-US" b="true" sz="9000" strike="noStrike">
                  <a:solidFill>
                    <a:srgbClr val="FFFFFF"/>
                  </a:solidFill>
                  <a:latin typeface="HK Grotesk Bold"/>
                  <a:ea typeface="HK Grotesk Bold"/>
                  <a:cs typeface="HK Grotesk Bold"/>
                  <a:sym typeface="HK Grotesk Bold"/>
                </a:rPr>
                <a:t>RISKS</a:t>
              </a:r>
            </a:p>
          </p:txBody>
        </p:sp>
        <p:sp>
          <p:nvSpPr>
            <p:cNvPr name="TextBox 4" id="4"/>
            <p:cNvSpPr txBox="true"/>
            <p:nvPr/>
          </p:nvSpPr>
          <p:spPr>
            <a:xfrm rot="0">
              <a:off x="0" y="2029912"/>
              <a:ext cx="13858097" cy="740833"/>
            </a:xfrm>
            <a:prstGeom prst="rect">
              <a:avLst/>
            </a:prstGeom>
          </p:spPr>
          <p:txBody>
            <a:bodyPr anchor="t" rtlCol="false" tIns="0" lIns="0" bIns="0" rIns="0">
              <a:spAutoFit/>
            </a:bodyPr>
            <a:lstStyle/>
            <a:p>
              <a:pPr algn="r" marL="0" indent="0" lvl="0">
                <a:lnSpc>
                  <a:spcPts val="4550"/>
                </a:lnSpc>
              </a:pPr>
            </a:p>
          </p:txBody>
        </p:sp>
      </p:grpSp>
      <p:grpSp>
        <p:nvGrpSpPr>
          <p:cNvPr name="Group 5" id="5"/>
          <p:cNvGrpSpPr/>
          <p:nvPr/>
        </p:nvGrpSpPr>
        <p:grpSpPr>
          <a:xfrm rot="0">
            <a:off x="1028700" y="869790"/>
            <a:ext cx="4232004" cy="4089677"/>
            <a:chOff x="0" y="0"/>
            <a:chExt cx="5642673" cy="5452902"/>
          </a:xfrm>
        </p:grpSpPr>
        <p:sp>
          <p:nvSpPr>
            <p:cNvPr name="TextBox 6" id="6"/>
            <p:cNvSpPr txBox="true"/>
            <p:nvPr/>
          </p:nvSpPr>
          <p:spPr>
            <a:xfrm rot="0">
              <a:off x="0" y="146228"/>
              <a:ext cx="5383645" cy="740833"/>
            </a:xfrm>
            <a:prstGeom prst="rect">
              <a:avLst/>
            </a:prstGeom>
          </p:spPr>
          <p:txBody>
            <a:bodyPr anchor="t" rtlCol="false" tIns="0" lIns="0" bIns="0" rIns="0">
              <a:spAutoFit/>
            </a:bodyPr>
            <a:lstStyle/>
            <a:p>
              <a:pPr algn="l">
                <a:lnSpc>
                  <a:spcPts val="4550"/>
                </a:lnSpc>
              </a:pPr>
              <a:r>
                <a:rPr lang="en-US" b="true" sz="3500">
                  <a:solidFill>
                    <a:srgbClr val="FFFFFF"/>
                  </a:solidFill>
                  <a:latin typeface="HK Grotesk Bold"/>
                  <a:ea typeface="HK Grotesk Bold"/>
                  <a:cs typeface="HK Grotesk Bold"/>
                  <a:sym typeface="HK Grotesk Bold"/>
                </a:rPr>
                <a:t>01</a:t>
              </a:r>
            </a:p>
          </p:txBody>
        </p:sp>
        <p:sp>
          <p:nvSpPr>
            <p:cNvPr name="TextBox 7" id="7"/>
            <p:cNvSpPr txBox="true"/>
            <p:nvPr/>
          </p:nvSpPr>
          <p:spPr>
            <a:xfrm rot="0">
              <a:off x="0" y="1037873"/>
              <a:ext cx="5383645" cy="4415029"/>
            </a:xfrm>
            <a:prstGeom prst="rect">
              <a:avLst/>
            </a:prstGeom>
          </p:spPr>
          <p:txBody>
            <a:bodyPr anchor="t" rtlCol="false" tIns="0" lIns="0" bIns="0" rIns="0">
              <a:spAutoFit/>
            </a:bodyPr>
            <a:lstStyle/>
            <a:p>
              <a:pPr algn="l" marL="0" indent="0" lvl="0">
                <a:lnSpc>
                  <a:spcPts val="1819"/>
                </a:lnSpc>
              </a:pPr>
              <a:r>
                <a:rPr lang="en-US" b="true" sz="1299" strike="noStrike">
                  <a:solidFill>
                    <a:srgbClr val="FFFFFF"/>
                  </a:solidFill>
                  <a:latin typeface="HK Grotesk Bold"/>
                  <a:ea typeface="HK Grotesk Bold"/>
                  <a:cs typeface="HK Grotesk Bold"/>
                  <a:sym typeface="HK Grotesk Bold"/>
                </a:rPr>
                <a:t>Contract timing delays:</a:t>
              </a:r>
              <a:r>
                <a:rPr lang="en-US" sz="1299" strike="noStrike">
                  <a:solidFill>
                    <a:srgbClr val="FFFFFF"/>
                  </a:solidFill>
                  <a:latin typeface="HK Grotesk"/>
                  <a:ea typeface="HK Grotesk"/>
                  <a:cs typeface="HK Grotesk"/>
                  <a:sym typeface="HK Grotesk"/>
                </a:rPr>
                <a:t> Industrial services contracts are pipeline-dependent with variable start dates.</a:t>
              </a:r>
            </a:p>
            <a:p>
              <a:pPr algn="l" marL="0" indent="0" lvl="0">
                <a:lnSpc>
                  <a:spcPts val="1819"/>
                </a:lnSpc>
              </a:pPr>
            </a:p>
            <a:p>
              <a:pPr algn="l" marL="0" indent="0" lvl="0">
                <a:lnSpc>
                  <a:spcPts val="1819"/>
                </a:lnSpc>
              </a:pPr>
              <a:r>
                <a:rPr lang="en-US" b="true" sz="1299" strike="noStrike">
                  <a:solidFill>
                    <a:srgbClr val="FFFFFF"/>
                  </a:solidFill>
                  <a:latin typeface="HK Grotesk Bold"/>
                  <a:ea typeface="HK Grotesk Bold"/>
                  <a:cs typeface="HK Grotesk Bold"/>
                  <a:sym typeface="HK Grotesk Bold"/>
                </a:rPr>
                <a:t>Impact</a:t>
              </a:r>
              <a:r>
                <a:rPr lang="en-US" sz="1299" strike="noStrike">
                  <a:solidFill>
                    <a:srgbClr val="FFFFFF"/>
                  </a:solidFill>
                  <a:latin typeface="HK Grotesk"/>
                  <a:ea typeface="HK Grotesk"/>
                  <a:cs typeface="HK Grotesk"/>
                  <a:sym typeface="HK Grotesk"/>
                </a:rPr>
                <a:t>: Could shift revenue between quarters or into 2027</a:t>
              </a:r>
            </a:p>
            <a:p>
              <a:pPr algn="l" marL="0" indent="0" lvl="0">
                <a:lnSpc>
                  <a:spcPts val="1819"/>
                </a:lnSpc>
              </a:pPr>
            </a:p>
            <a:p>
              <a:pPr algn="l" marL="0" indent="0" lvl="0">
                <a:lnSpc>
                  <a:spcPts val="1819"/>
                </a:lnSpc>
              </a:pPr>
              <a:r>
                <a:rPr lang="en-US" b="true" sz="1299" strike="noStrike">
                  <a:solidFill>
                    <a:srgbClr val="FFFFFF"/>
                  </a:solidFill>
                  <a:latin typeface="HK Grotesk Bold"/>
                  <a:ea typeface="HK Grotesk Bold"/>
                  <a:cs typeface="HK Grotesk Bold"/>
                  <a:sym typeface="HK Grotesk Bold"/>
                </a:rPr>
                <a:t>Mitigation:</a:t>
              </a:r>
            </a:p>
            <a:p>
              <a:pPr algn="l" marL="280669" indent="-140335" lvl="1">
                <a:lnSpc>
                  <a:spcPts val="1819"/>
                </a:lnSpc>
                <a:buFont typeface="Arial"/>
                <a:buChar char="•"/>
              </a:pPr>
              <a:r>
                <a:rPr lang="en-US" sz="1299" strike="noStrike">
                  <a:solidFill>
                    <a:srgbClr val="FFFFFF"/>
                  </a:solidFill>
                  <a:latin typeface="HK Grotesk"/>
                  <a:ea typeface="HK Grotesk"/>
                  <a:cs typeface="HK Grotesk"/>
                  <a:sym typeface="HK Grotesk"/>
                </a:rPr>
                <a:t>Active pipeline management and business development focus</a:t>
              </a:r>
            </a:p>
            <a:p>
              <a:pPr algn="l" marL="280669" indent="-140335" lvl="1">
                <a:lnSpc>
                  <a:spcPts val="1819"/>
                </a:lnSpc>
                <a:buFont typeface="Arial"/>
                <a:buChar char="•"/>
              </a:pPr>
              <a:r>
                <a:rPr lang="en-US" sz="1299" strike="noStrike">
                  <a:solidFill>
                    <a:srgbClr val="FFFFFF"/>
                  </a:solidFill>
                  <a:latin typeface="HK Grotesk"/>
                  <a:ea typeface="HK Grotesk"/>
                  <a:cs typeface="HK Grotesk"/>
                  <a:sym typeface="HK Grotesk"/>
                </a:rPr>
                <a:t>Excess capacity exists at all three locations (no incremental hiring needed)</a:t>
              </a:r>
            </a:p>
            <a:p>
              <a:pPr algn="l" marL="280669" indent="-140335" lvl="1">
                <a:lnSpc>
                  <a:spcPts val="1819"/>
                </a:lnSpc>
                <a:buFont typeface="Arial"/>
                <a:buChar char="•"/>
              </a:pPr>
              <a:r>
                <a:rPr lang="en-US" sz="1299" strike="noStrike">
                  <a:solidFill>
                    <a:srgbClr val="FFFFFF"/>
                  </a:solidFill>
                  <a:latin typeface="HK Grotesk"/>
                  <a:ea typeface="HK Grotesk"/>
                  <a:cs typeface="HK Grotesk"/>
                  <a:sym typeface="HK Grotesk"/>
                </a:rPr>
                <a:t>Can absorb contracts quickly when they materialize</a:t>
              </a:r>
            </a:p>
            <a:p>
              <a:pPr algn="l" marL="0" indent="0" lvl="0">
                <a:lnSpc>
                  <a:spcPts val="1917"/>
                </a:lnSpc>
              </a:pPr>
            </a:p>
            <a:p>
              <a:pPr algn="l" marL="0" indent="0" lvl="0">
                <a:lnSpc>
                  <a:spcPts val="2757"/>
                </a:lnSpc>
              </a:pPr>
            </a:p>
          </p:txBody>
        </p:sp>
        <p:sp>
          <p:nvSpPr>
            <p:cNvPr name="AutoShape 8" id="8"/>
            <p:cNvSpPr/>
            <p:nvPr/>
          </p:nvSpPr>
          <p:spPr>
            <a:xfrm>
              <a:off x="0" y="6350"/>
              <a:ext cx="5642673" cy="0"/>
            </a:xfrm>
            <a:prstGeom prst="line">
              <a:avLst/>
            </a:prstGeom>
            <a:ln cap="rnd" w="12700">
              <a:solidFill>
                <a:srgbClr val="FFFFFF"/>
              </a:solidFill>
              <a:prstDash val="solid"/>
              <a:headEnd type="none" len="sm" w="sm"/>
              <a:tailEnd type="none" len="sm" w="sm"/>
            </a:ln>
          </p:spPr>
        </p:sp>
      </p:grpSp>
      <p:grpSp>
        <p:nvGrpSpPr>
          <p:cNvPr name="Group 9" id="9"/>
          <p:cNvGrpSpPr/>
          <p:nvPr/>
        </p:nvGrpSpPr>
        <p:grpSpPr>
          <a:xfrm rot="0">
            <a:off x="1028700" y="5315774"/>
            <a:ext cx="4232004" cy="4200620"/>
            <a:chOff x="0" y="0"/>
            <a:chExt cx="5642673" cy="5600826"/>
          </a:xfrm>
        </p:grpSpPr>
        <p:sp>
          <p:nvSpPr>
            <p:cNvPr name="TextBox 10" id="10"/>
            <p:cNvSpPr txBox="true"/>
            <p:nvPr/>
          </p:nvSpPr>
          <p:spPr>
            <a:xfrm rot="0">
              <a:off x="0" y="152865"/>
              <a:ext cx="5383645" cy="740833"/>
            </a:xfrm>
            <a:prstGeom prst="rect">
              <a:avLst/>
            </a:prstGeom>
          </p:spPr>
          <p:txBody>
            <a:bodyPr anchor="t" rtlCol="false" tIns="0" lIns="0" bIns="0" rIns="0">
              <a:spAutoFit/>
            </a:bodyPr>
            <a:lstStyle/>
            <a:p>
              <a:pPr algn="l">
                <a:lnSpc>
                  <a:spcPts val="4550"/>
                </a:lnSpc>
              </a:pPr>
              <a:r>
                <a:rPr lang="en-US" b="true" sz="3500">
                  <a:solidFill>
                    <a:srgbClr val="FFFFFF"/>
                  </a:solidFill>
                  <a:latin typeface="HK Grotesk Bold"/>
                  <a:ea typeface="HK Grotesk Bold"/>
                  <a:cs typeface="HK Grotesk Bold"/>
                  <a:sym typeface="HK Grotesk Bold"/>
                </a:rPr>
                <a:t>04</a:t>
              </a:r>
            </a:p>
          </p:txBody>
        </p:sp>
        <p:sp>
          <p:nvSpPr>
            <p:cNvPr name="TextBox 11" id="11"/>
            <p:cNvSpPr txBox="true"/>
            <p:nvPr/>
          </p:nvSpPr>
          <p:spPr>
            <a:xfrm rot="0">
              <a:off x="0" y="1034753"/>
              <a:ext cx="5383645" cy="4566073"/>
            </a:xfrm>
            <a:prstGeom prst="rect">
              <a:avLst/>
            </a:prstGeom>
          </p:spPr>
          <p:txBody>
            <a:bodyPr anchor="t" rtlCol="false" tIns="0" lIns="0" bIns="0" rIns="0">
              <a:spAutoFit/>
            </a:bodyPr>
            <a:lstStyle/>
            <a:p>
              <a:pPr algn="l" marL="0" indent="0" lvl="0">
                <a:lnSpc>
                  <a:spcPts val="1819"/>
                </a:lnSpc>
              </a:pPr>
              <a:r>
                <a:rPr lang="en-US" b="true" sz="1299" strike="noStrike">
                  <a:solidFill>
                    <a:srgbClr val="FFFFFF"/>
                  </a:solidFill>
                  <a:latin typeface="HK Grotesk Bold"/>
                  <a:ea typeface="HK Grotesk Bold"/>
                  <a:cs typeface="HK Grotesk Bold"/>
                  <a:sym typeface="HK Grotesk Bold"/>
                </a:rPr>
                <a:t>Operating Expense Variance: </a:t>
              </a:r>
              <a:r>
                <a:rPr lang="en-US" sz="1299" strike="noStrike">
                  <a:solidFill>
                    <a:srgbClr val="FFFFFF"/>
                  </a:solidFill>
                  <a:latin typeface="HK Grotesk"/>
                  <a:ea typeface="HK Grotesk"/>
                  <a:cs typeface="HK Grotesk"/>
                  <a:sym typeface="HK Grotesk"/>
                </a:rPr>
                <a:t> Multi-location operations with program and manufacturing components carry execution risk</a:t>
              </a:r>
            </a:p>
            <a:p>
              <a:pPr algn="l" marL="0" indent="0" lvl="0">
                <a:lnSpc>
                  <a:spcPts val="1819"/>
                </a:lnSpc>
              </a:pPr>
            </a:p>
            <a:p>
              <a:pPr algn="l" marL="0" indent="0" lvl="0">
                <a:lnSpc>
                  <a:spcPts val="1819"/>
                </a:lnSpc>
              </a:pPr>
              <a:r>
                <a:rPr lang="en-US" b="true" sz="1299" strike="noStrike">
                  <a:solidFill>
                    <a:srgbClr val="FFFFFF"/>
                  </a:solidFill>
                  <a:latin typeface="HK Grotesk Bold"/>
                  <a:ea typeface="HK Grotesk Bold"/>
                  <a:cs typeface="HK Grotesk Bold"/>
                  <a:sym typeface="HK Grotesk Bold"/>
                </a:rPr>
                <a:t>Impact:</a:t>
              </a:r>
              <a:r>
                <a:rPr lang="en-US" sz="1299" strike="noStrike">
                  <a:solidFill>
                    <a:srgbClr val="FFFFFF"/>
                  </a:solidFill>
                  <a:latin typeface="HK Grotesk"/>
                  <a:ea typeface="HK Grotesk"/>
                  <a:cs typeface="HK Grotesk"/>
                  <a:sym typeface="HK Grotesk"/>
                </a:rPr>
                <a:t> Potential for cost overruns in facilities, labor, or COGS</a:t>
              </a:r>
            </a:p>
            <a:p>
              <a:pPr algn="l" marL="0" indent="0" lvl="0">
                <a:lnSpc>
                  <a:spcPts val="1819"/>
                </a:lnSpc>
              </a:pPr>
            </a:p>
            <a:p>
              <a:pPr algn="l" marL="0" indent="0" lvl="0">
                <a:lnSpc>
                  <a:spcPts val="1819"/>
                </a:lnSpc>
              </a:pPr>
              <a:r>
                <a:rPr lang="en-US" b="true" sz="1299" strike="noStrike">
                  <a:solidFill>
                    <a:srgbClr val="FFFFFF"/>
                  </a:solidFill>
                  <a:latin typeface="HK Grotesk Bold"/>
                  <a:ea typeface="HK Grotesk Bold"/>
                  <a:cs typeface="HK Grotesk Bold"/>
                  <a:sym typeface="HK Grotesk Bold"/>
                </a:rPr>
                <a:t>Mitigation:</a:t>
              </a:r>
            </a:p>
            <a:p>
              <a:pPr algn="l" marL="280669" indent="-140335" lvl="1">
                <a:lnSpc>
                  <a:spcPts val="1819"/>
                </a:lnSpc>
                <a:buFont typeface="Arial"/>
                <a:buChar char="•"/>
              </a:pPr>
              <a:r>
                <a:rPr lang="en-US" sz="1299" strike="noStrike">
                  <a:solidFill>
                    <a:srgbClr val="FFFFFF"/>
                  </a:solidFill>
                  <a:latin typeface="HK Grotesk"/>
                  <a:ea typeface="HK Grotesk"/>
                  <a:cs typeface="HK Grotesk"/>
                  <a:sym typeface="HK Grotesk"/>
                </a:rPr>
                <a:t>Proven track record of coming under budget annually</a:t>
              </a:r>
            </a:p>
            <a:p>
              <a:pPr algn="l" marL="280669" indent="-140335" lvl="1">
                <a:lnSpc>
                  <a:spcPts val="1819"/>
                </a:lnSpc>
                <a:buFont typeface="Arial"/>
                <a:buChar char="•"/>
              </a:pPr>
              <a:r>
                <a:rPr lang="en-US" sz="1299" strike="noStrike">
                  <a:solidFill>
                    <a:srgbClr val="FFFFFF"/>
                  </a:solidFill>
                  <a:latin typeface="HK Grotesk"/>
                  <a:ea typeface="HK Grotesk"/>
                  <a:cs typeface="HK Grotesk"/>
                  <a:sym typeface="HK Grotesk"/>
                </a:rPr>
                <a:t>Monthly financial review and variance analysis</a:t>
              </a:r>
            </a:p>
            <a:p>
              <a:pPr algn="l" marL="280669" indent="-140335" lvl="1">
                <a:lnSpc>
                  <a:spcPts val="1819"/>
                </a:lnSpc>
                <a:buFont typeface="Arial"/>
                <a:buChar char="•"/>
              </a:pPr>
              <a:r>
                <a:rPr lang="en-US" sz="1299" strike="noStrike">
                  <a:solidFill>
                    <a:srgbClr val="FFFFFF"/>
                  </a:solidFill>
                  <a:latin typeface="HK Grotesk"/>
                  <a:ea typeface="HK Grotesk"/>
                  <a:cs typeface="HK Grotesk"/>
                  <a:sym typeface="HK Grotesk"/>
                </a:rPr>
                <a:t>Clear approval processes for unbudgeted expenses</a:t>
              </a:r>
            </a:p>
            <a:p>
              <a:pPr algn="l" marL="280669" indent="-140335" lvl="1">
                <a:lnSpc>
                  <a:spcPts val="1819"/>
                </a:lnSpc>
                <a:buFont typeface="Arial"/>
                <a:buChar char="•"/>
              </a:pPr>
              <a:r>
                <a:rPr lang="en-US" sz="1299" strike="noStrike">
                  <a:solidFill>
                    <a:srgbClr val="FFFFFF"/>
                  </a:solidFill>
                  <a:latin typeface="HK Grotesk"/>
                  <a:ea typeface="HK Grotesk"/>
                  <a:cs typeface="HK Grotesk"/>
                  <a:sym typeface="HK Grotesk"/>
                </a:rPr>
                <a:t>Finance committee oversight</a:t>
              </a:r>
            </a:p>
            <a:p>
              <a:pPr algn="l" marL="0" indent="0" lvl="0">
                <a:lnSpc>
                  <a:spcPts val="1819"/>
                </a:lnSpc>
              </a:pPr>
            </a:p>
            <a:p>
              <a:pPr algn="l" marL="0" indent="0" lvl="0">
                <a:lnSpc>
                  <a:spcPts val="1819"/>
                </a:lnSpc>
              </a:pPr>
            </a:p>
          </p:txBody>
        </p:sp>
        <p:sp>
          <p:nvSpPr>
            <p:cNvPr name="AutoShape 12" id="12"/>
            <p:cNvSpPr/>
            <p:nvPr/>
          </p:nvSpPr>
          <p:spPr>
            <a:xfrm>
              <a:off x="0" y="6350"/>
              <a:ext cx="5642673" cy="0"/>
            </a:xfrm>
            <a:prstGeom prst="line">
              <a:avLst/>
            </a:prstGeom>
            <a:ln cap="rnd" w="12700">
              <a:solidFill>
                <a:srgbClr val="FFFFFF"/>
              </a:solidFill>
              <a:prstDash val="solid"/>
              <a:headEnd type="none" len="sm" w="sm"/>
              <a:tailEnd type="none" len="sm" w="sm"/>
            </a:ln>
          </p:spPr>
        </p:sp>
      </p:grpSp>
      <p:grpSp>
        <p:nvGrpSpPr>
          <p:cNvPr name="Group 13" id="13"/>
          <p:cNvGrpSpPr/>
          <p:nvPr/>
        </p:nvGrpSpPr>
        <p:grpSpPr>
          <a:xfrm rot="0">
            <a:off x="5872256" y="869790"/>
            <a:ext cx="4232004" cy="4277890"/>
            <a:chOff x="0" y="0"/>
            <a:chExt cx="5642673" cy="5703853"/>
          </a:xfrm>
        </p:grpSpPr>
        <p:sp>
          <p:nvSpPr>
            <p:cNvPr name="TextBox 14" id="14"/>
            <p:cNvSpPr txBox="true"/>
            <p:nvPr/>
          </p:nvSpPr>
          <p:spPr>
            <a:xfrm rot="0">
              <a:off x="0" y="146228"/>
              <a:ext cx="5383645" cy="740833"/>
            </a:xfrm>
            <a:prstGeom prst="rect">
              <a:avLst/>
            </a:prstGeom>
          </p:spPr>
          <p:txBody>
            <a:bodyPr anchor="t" rtlCol="false" tIns="0" lIns="0" bIns="0" rIns="0">
              <a:spAutoFit/>
            </a:bodyPr>
            <a:lstStyle/>
            <a:p>
              <a:pPr algn="l">
                <a:lnSpc>
                  <a:spcPts val="4550"/>
                </a:lnSpc>
              </a:pPr>
              <a:r>
                <a:rPr lang="en-US" b="true" sz="3500">
                  <a:solidFill>
                    <a:srgbClr val="FFFFFF"/>
                  </a:solidFill>
                  <a:latin typeface="HK Grotesk Bold"/>
                  <a:ea typeface="HK Grotesk Bold"/>
                  <a:cs typeface="HK Grotesk Bold"/>
                  <a:sym typeface="HK Grotesk Bold"/>
                </a:rPr>
                <a:t>02</a:t>
              </a:r>
            </a:p>
          </p:txBody>
        </p:sp>
        <p:sp>
          <p:nvSpPr>
            <p:cNvPr name="TextBox 15" id="15"/>
            <p:cNvSpPr txBox="true"/>
            <p:nvPr/>
          </p:nvSpPr>
          <p:spPr>
            <a:xfrm rot="0">
              <a:off x="0" y="1037873"/>
              <a:ext cx="5642673" cy="4665980"/>
            </a:xfrm>
            <a:prstGeom prst="rect">
              <a:avLst/>
            </a:prstGeom>
          </p:spPr>
          <p:txBody>
            <a:bodyPr anchor="t" rtlCol="false" tIns="0" lIns="0" bIns="0" rIns="0">
              <a:spAutoFit/>
            </a:bodyPr>
            <a:lstStyle/>
            <a:p>
              <a:pPr algn="l" marL="0" indent="0" lvl="0">
                <a:lnSpc>
                  <a:spcPts val="1819"/>
                </a:lnSpc>
                <a:spcBef>
                  <a:spcPct val="0"/>
                </a:spcBef>
              </a:pPr>
              <a:r>
                <a:rPr lang="en-US" b="true" sz="1299" strike="noStrike" u="none">
                  <a:solidFill>
                    <a:srgbClr val="FFFFFF"/>
                  </a:solidFill>
                  <a:latin typeface="HK Grotesk Bold"/>
                  <a:ea typeface="HK Grotesk Bold"/>
                  <a:cs typeface="HK Grotesk Bold"/>
                  <a:sym typeface="HK Grotesk Bold"/>
                </a:rPr>
                <a:t>Fundraising Dependency:  </a:t>
              </a:r>
              <a:r>
                <a:rPr lang="en-US" sz="1299" strike="noStrike" u="none">
                  <a:solidFill>
                    <a:srgbClr val="FFFFFF"/>
                  </a:solidFill>
                  <a:latin typeface="HK Grotesk"/>
                  <a:ea typeface="HK Grotesk"/>
                  <a:cs typeface="HK Grotesk"/>
                  <a:sym typeface="HK Grotesk"/>
                </a:rPr>
                <a:t>Closing the budget gap will require fundraising windfall</a:t>
              </a:r>
            </a:p>
            <a:p>
              <a:pPr algn="l" marL="0" indent="0" lvl="0">
                <a:lnSpc>
                  <a:spcPts val="1819"/>
                </a:lnSpc>
                <a:spcBef>
                  <a:spcPct val="0"/>
                </a:spcBef>
              </a:pPr>
            </a:p>
            <a:p>
              <a:pPr algn="l" marL="0" indent="0" lvl="0">
                <a:lnSpc>
                  <a:spcPts val="1819"/>
                </a:lnSpc>
                <a:spcBef>
                  <a:spcPct val="0"/>
                </a:spcBef>
              </a:pPr>
              <a:r>
                <a:rPr lang="en-US" b="true" sz="1299" strike="noStrike" u="none">
                  <a:solidFill>
                    <a:srgbClr val="FFFFFF"/>
                  </a:solidFill>
                  <a:latin typeface="HK Grotesk Bold"/>
                  <a:ea typeface="HK Grotesk Bold"/>
                  <a:cs typeface="HK Grotesk Bold"/>
                  <a:sym typeface="HK Grotesk Bold"/>
                </a:rPr>
                <a:t>Impact:</a:t>
              </a:r>
              <a:r>
                <a:rPr lang="en-US" sz="1299" strike="noStrike" u="none">
                  <a:solidFill>
                    <a:srgbClr val="FFFFFF"/>
                  </a:solidFill>
                  <a:latin typeface="HK Grotesk"/>
                  <a:ea typeface="HK Grotesk"/>
                  <a:cs typeface="HK Grotesk"/>
                  <a:sym typeface="HK Grotesk"/>
                </a:rPr>
                <a:t> $1.2M gap between revenue and expenses</a:t>
              </a:r>
            </a:p>
            <a:p>
              <a:pPr algn="l" marL="0" indent="0" lvl="0">
                <a:lnSpc>
                  <a:spcPts val="1819"/>
                </a:lnSpc>
                <a:spcBef>
                  <a:spcPct val="0"/>
                </a:spcBef>
              </a:pPr>
            </a:p>
            <a:p>
              <a:pPr algn="l" marL="0" indent="0" lvl="0">
                <a:lnSpc>
                  <a:spcPts val="1819"/>
                </a:lnSpc>
                <a:spcBef>
                  <a:spcPct val="0"/>
                </a:spcBef>
              </a:pPr>
              <a:r>
                <a:rPr lang="en-US" b="true" sz="1299" strike="noStrike" u="none">
                  <a:solidFill>
                    <a:srgbClr val="FFFFFF"/>
                  </a:solidFill>
                  <a:latin typeface="HK Grotesk Bold"/>
                  <a:ea typeface="HK Grotesk Bold"/>
                  <a:cs typeface="HK Grotesk Bold"/>
                  <a:sym typeface="HK Grotesk Bold"/>
                </a:rPr>
                <a:t>Mitigation:</a:t>
              </a:r>
            </a:p>
            <a:p>
              <a:pPr algn="l" marL="280669" indent="-140335" lvl="1">
                <a:lnSpc>
                  <a:spcPts val="1819"/>
                </a:lnSpc>
                <a:spcBef>
                  <a:spcPct val="0"/>
                </a:spcBef>
                <a:buFont typeface="Arial"/>
                <a:buChar char="•"/>
              </a:pPr>
              <a:r>
                <a:rPr lang="en-US" sz="1299" strike="noStrike" u="none">
                  <a:solidFill>
                    <a:srgbClr val="FFFFFF"/>
                  </a:solidFill>
                  <a:latin typeface="HK Grotesk"/>
                  <a:ea typeface="HK Grotesk"/>
                  <a:cs typeface="HK Grotesk"/>
                  <a:sym typeface="HK Grotesk"/>
                </a:rPr>
                <a:t>State grant application pending (earmark opportunity if legislature opens process)</a:t>
              </a:r>
            </a:p>
            <a:p>
              <a:pPr algn="l" marL="280669" indent="-140335" lvl="1">
                <a:lnSpc>
                  <a:spcPts val="1819"/>
                </a:lnSpc>
                <a:spcBef>
                  <a:spcPct val="0"/>
                </a:spcBef>
                <a:buFont typeface="Arial"/>
                <a:buChar char="•"/>
              </a:pPr>
              <a:r>
                <a:rPr lang="en-US" sz="1299" strike="noStrike" u="none">
                  <a:solidFill>
                    <a:srgbClr val="FFFFFF"/>
                  </a:solidFill>
                  <a:latin typeface="HK Grotesk"/>
                  <a:ea typeface="HK Grotesk"/>
                  <a:cs typeface="HK Grotesk"/>
                  <a:sym typeface="HK Grotesk"/>
                </a:rPr>
                <a:t>Historical success rate with grant funding</a:t>
              </a:r>
            </a:p>
            <a:p>
              <a:pPr algn="l" marL="280669" indent="-140335" lvl="1">
                <a:lnSpc>
                  <a:spcPts val="1819"/>
                </a:lnSpc>
                <a:spcBef>
                  <a:spcPct val="0"/>
                </a:spcBef>
                <a:buFont typeface="Arial"/>
                <a:buChar char="•"/>
              </a:pPr>
              <a:r>
                <a:rPr lang="en-US" sz="1299" strike="noStrike" u="none">
                  <a:solidFill>
                    <a:srgbClr val="FFFFFF"/>
                  </a:solidFill>
                  <a:latin typeface="HK Grotesk"/>
                  <a:ea typeface="HK Grotesk"/>
                  <a:cs typeface="HK Grotesk"/>
                  <a:sym typeface="HK Grotesk"/>
                </a:rPr>
                <a:t>Diversified funding strategy across government and private sources</a:t>
              </a:r>
            </a:p>
            <a:p>
              <a:pPr algn="l" marL="0" indent="0" lvl="0">
                <a:lnSpc>
                  <a:spcPts val="1960"/>
                </a:lnSpc>
                <a:spcBef>
                  <a:spcPct val="0"/>
                </a:spcBef>
              </a:pPr>
            </a:p>
            <a:p>
              <a:pPr algn="l" marL="0" indent="0" lvl="0">
                <a:lnSpc>
                  <a:spcPts val="1960"/>
                </a:lnSpc>
                <a:spcBef>
                  <a:spcPct val="0"/>
                </a:spcBef>
              </a:pPr>
            </a:p>
            <a:p>
              <a:pPr algn="l" marL="0" indent="0" lvl="0">
                <a:lnSpc>
                  <a:spcPts val="1960"/>
                </a:lnSpc>
                <a:spcBef>
                  <a:spcPct val="0"/>
                </a:spcBef>
              </a:pPr>
            </a:p>
            <a:p>
              <a:pPr algn="l" marL="0" indent="0" lvl="0">
                <a:lnSpc>
                  <a:spcPts val="1960"/>
                </a:lnSpc>
                <a:spcBef>
                  <a:spcPct val="0"/>
                </a:spcBef>
              </a:pPr>
            </a:p>
          </p:txBody>
        </p:sp>
        <p:sp>
          <p:nvSpPr>
            <p:cNvPr name="AutoShape 16" id="16"/>
            <p:cNvSpPr/>
            <p:nvPr/>
          </p:nvSpPr>
          <p:spPr>
            <a:xfrm>
              <a:off x="0" y="6350"/>
              <a:ext cx="5642673" cy="0"/>
            </a:xfrm>
            <a:prstGeom prst="line">
              <a:avLst/>
            </a:prstGeom>
            <a:ln cap="rnd" w="12700">
              <a:solidFill>
                <a:srgbClr val="FFFFFF"/>
              </a:solidFill>
              <a:prstDash val="solid"/>
              <a:headEnd type="none" len="sm" w="sm"/>
              <a:tailEnd type="none" len="sm" w="sm"/>
            </a:ln>
          </p:spPr>
        </p:sp>
      </p:grpSp>
      <p:grpSp>
        <p:nvGrpSpPr>
          <p:cNvPr name="Group 17" id="17"/>
          <p:cNvGrpSpPr/>
          <p:nvPr/>
        </p:nvGrpSpPr>
        <p:grpSpPr>
          <a:xfrm rot="0">
            <a:off x="10640695" y="869790"/>
            <a:ext cx="4232004" cy="3517160"/>
            <a:chOff x="0" y="0"/>
            <a:chExt cx="5642673" cy="4689546"/>
          </a:xfrm>
        </p:grpSpPr>
        <p:sp>
          <p:nvSpPr>
            <p:cNvPr name="TextBox 18" id="18"/>
            <p:cNvSpPr txBox="true"/>
            <p:nvPr/>
          </p:nvSpPr>
          <p:spPr>
            <a:xfrm rot="0">
              <a:off x="0" y="146228"/>
              <a:ext cx="5383645" cy="740833"/>
            </a:xfrm>
            <a:prstGeom prst="rect">
              <a:avLst/>
            </a:prstGeom>
          </p:spPr>
          <p:txBody>
            <a:bodyPr anchor="t" rtlCol="false" tIns="0" lIns="0" bIns="0" rIns="0">
              <a:spAutoFit/>
            </a:bodyPr>
            <a:lstStyle/>
            <a:p>
              <a:pPr algn="l">
                <a:lnSpc>
                  <a:spcPts val="4550"/>
                </a:lnSpc>
              </a:pPr>
              <a:r>
                <a:rPr lang="en-US" b="true" sz="3500">
                  <a:solidFill>
                    <a:srgbClr val="FFFFFF"/>
                  </a:solidFill>
                  <a:latin typeface="HK Grotesk Bold"/>
                  <a:ea typeface="HK Grotesk Bold"/>
                  <a:cs typeface="HK Grotesk Bold"/>
                  <a:sym typeface="HK Grotesk Bold"/>
                </a:rPr>
                <a:t>03</a:t>
              </a:r>
            </a:p>
          </p:txBody>
        </p:sp>
        <p:sp>
          <p:nvSpPr>
            <p:cNvPr name="TextBox 19" id="19"/>
            <p:cNvSpPr txBox="true"/>
            <p:nvPr/>
          </p:nvSpPr>
          <p:spPr>
            <a:xfrm rot="0">
              <a:off x="0" y="1037873"/>
              <a:ext cx="5383645" cy="3651673"/>
            </a:xfrm>
            <a:prstGeom prst="rect">
              <a:avLst/>
            </a:prstGeom>
          </p:spPr>
          <p:txBody>
            <a:bodyPr anchor="t" rtlCol="false" tIns="0" lIns="0" bIns="0" rIns="0">
              <a:spAutoFit/>
            </a:bodyPr>
            <a:lstStyle/>
            <a:p>
              <a:pPr algn="l" marL="0" indent="0" lvl="0">
                <a:lnSpc>
                  <a:spcPts val="1819"/>
                </a:lnSpc>
              </a:pPr>
              <a:r>
                <a:rPr lang="en-US" b="true" sz="1299">
                  <a:solidFill>
                    <a:srgbClr val="FFFFFF"/>
                  </a:solidFill>
                  <a:latin typeface="HK Grotesk Bold"/>
                  <a:ea typeface="HK Grotesk Bold"/>
                  <a:cs typeface="HK Grotesk Bold"/>
                  <a:sym typeface="HK Grotesk Bold"/>
                </a:rPr>
                <a:t>Acc</a:t>
              </a:r>
              <a:r>
                <a:rPr lang="en-US" b="true" sz="1299" strike="noStrike">
                  <a:solidFill>
                    <a:srgbClr val="FFFFFF"/>
                  </a:solidFill>
                  <a:latin typeface="HK Grotesk Bold"/>
                  <a:ea typeface="HK Grotesk Bold"/>
                  <a:cs typeface="HK Grotesk Bold"/>
                  <a:sym typeface="HK Grotesk Bold"/>
                </a:rPr>
                <a:t>ounting Infrastructure Costs: </a:t>
              </a:r>
              <a:r>
                <a:rPr lang="en-US" sz="1299" strike="noStrike">
                  <a:solidFill>
                    <a:srgbClr val="FFFFFF"/>
                  </a:solidFill>
                  <a:latin typeface="HK Grotesk"/>
                  <a:ea typeface="HK Grotesk"/>
                  <a:cs typeface="HK Grotesk"/>
                  <a:sym typeface="HK Grotesk"/>
                </a:rPr>
                <a:t>Current accounting arrangement under review; final 2025 costs uncertain</a:t>
              </a:r>
            </a:p>
            <a:p>
              <a:pPr algn="l" marL="0" indent="0" lvl="0">
                <a:lnSpc>
                  <a:spcPts val="1819"/>
                </a:lnSpc>
              </a:pPr>
            </a:p>
            <a:p>
              <a:pPr algn="l" marL="0" indent="0" lvl="0">
                <a:lnSpc>
                  <a:spcPts val="1819"/>
                </a:lnSpc>
              </a:pPr>
              <a:r>
                <a:rPr lang="en-US" b="true" sz="1299" strike="noStrike">
                  <a:solidFill>
                    <a:srgbClr val="FFFFFF"/>
                  </a:solidFill>
                  <a:latin typeface="HK Grotesk Bold"/>
                  <a:ea typeface="HK Grotesk Bold"/>
                  <a:cs typeface="HK Grotesk Bold"/>
                  <a:sym typeface="HK Grotesk Bold"/>
                </a:rPr>
                <a:t>Impact:</a:t>
              </a:r>
              <a:r>
                <a:rPr lang="en-US" sz="1299" strike="noStrike">
                  <a:solidFill>
                    <a:srgbClr val="FFFFFF"/>
                  </a:solidFill>
                  <a:latin typeface="HK Grotesk"/>
                  <a:ea typeface="HK Grotesk"/>
                  <a:cs typeface="HK Grotesk"/>
                  <a:sym typeface="HK Grotesk"/>
                </a:rPr>
                <a:t> Potential variance of $30-50K from budgeted $108K</a:t>
              </a:r>
            </a:p>
            <a:p>
              <a:pPr algn="l" marL="0" indent="0" lvl="0">
                <a:lnSpc>
                  <a:spcPts val="1819"/>
                </a:lnSpc>
              </a:pPr>
            </a:p>
            <a:p>
              <a:pPr algn="l" marL="0" indent="0" lvl="0">
                <a:lnSpc>
                  <a:spcPts val="1819"/>
                </a:lnSpc>
              </a:pPr>
              <a:r>
                <a:rPr lang="en-US" b="true" sz="1299" strike="noStrike">
                  <a:solidFill>
                    <a:srgbClr val="FFFFFF"/>
                  </a:solidFill>
                  <a:latin typeface="HK Grotesk Bold"/>
                  <a:ea typeface="HK Grotesk Bold"/>
                  <a:cs typeface="HK Grotesk Bold"/>
                  <a:sym typeface="HK Grotesk Bold"/>
                </a:rPr>
                <a:t>Mitigation:</a:t>
              </a:r>
            </a:p>
            <a:p>
              <a:pPr algn="l" marL="280669" indent="-140335" lvl="1">
                <a:lnSpc>
                  <a:spcPts val="1819"/>
                </a:lnSpc>
                <a:buFont typeface="Arial"/>
                <a:buChar char="•"/>
              </a:pPr>
              <a:r>
                <a:rPr lang="en-US" sz="1299" strike="noStrike">
                  <a:solidFill>
                    <a:srgbClr val="FFFFFF"/>
                  </a:solidFill>
                  <a:latin typeface="HK Grotesk"/>
                  <a:ea typeface="HK Grotesk"/>
                  <a:cs typeface="HK Grotesk"/>
                  <a:sym typeface="HK Grotesk"/>
                </a:rPr>
                <a:t>Budget includes adequate contingency</a:t>
              </a:r>
            </a:p>
            <a:p>
              <a:pPr algn="l" marL="280669" indent="-140335" lvl="1">
                <a:lnSpc>
                  <a:spcPts val="1819"/>
                </a:lnSpc>
                <a:buFont typeface="Arial"/>
                <a:buChar char="•"/>
              </a:pPr>
              <a:r>
                <a:rPr lang="en-US" sz="1299" strike="noStrike">
                  <a:solidFill>
                    <a:srgbClr val="FFFFFF"/>
                  </a:solidFill>
                  <a:latin typeface="HK Grotesk"/>
                  <a:ea typeface="HK Grotesk"/>
                  <a:cs typeface="HK Grotesk"/>
                  <a:sym typeface="HK Grotesk"/>
                </a:rPr>
                <a:t>Decision will be made by year-end based on service provider proposals</a:t>
              </a:r>
            </a:p>
            <a:p>
              <a:pPr algn="l" marL="280669" indent="-140335" lvl="1">
                <a:lnSpc>
                  <a:spcPts val="1819"/>
                </a:lnSpc>
                <a:buFont typeface="Arial"/>
                <a:buChar char="•"/>
              </a:pPr>
              <a:r>
                <a:rPr lang="en-US" sz="1299" strike="noStrike">
                  <a:solidFill>
                    <a:srgbClr val="FFFFFF"/>
                  </a:solidFill>
                  <a:latin typeface="HK Grotesk"/>
                  <a:ea typeface="HK Grotesk"/>
                  <a:cs typeface="HK Grotesk"/>
                  <a:sym typeface="HK Grotesk"/>
                </a:rPr>
                <a:t>Board will be notified of any material changes</a:t>
              </a:r>
            </a:p>
            <a:p>
              <a:pPr algn="l" marL="0" indent="0" lvl="0">
                <a:lnSpc>
                  <a:spcPts val="1819"/>
                </a:lnSpc>
              </a:pPr>
            </a:p>
          </p:txBody>
        </p:sp>
        <p:sp>
          <p:nvSpPr>
            <p:cNvPr name="AutoShape 20" id="20"/>
            <p:cNvSpPr/>
            <p:nvPr/>
          </p:nvSpPr>
          <p:spPr>
            <a:xfrm>
              <a:off x="0" y="6350"/>
              <a:ext cx="5642673" cy="0"/>
            </a:xfrm>
            <a:prstGeom prst="line">
              <a:avLst/>
            </a:prstGeom>
            <a:ln cap="rnd" w="12700">
              <a:solidFill>
                <a:srgbClr val="FFFFFF"/>
              </a:solidFill>
              <a:prstDash val="solid"/>
              <a:headEnd type="none" len="sm" w="sm"/>
              <a:tailEnd type="none" len="sm" w="sm"/>
            </a:ln>
          </p:spPr>
        </p:sp>
      </p:grpSp>
    </p:spTree>
  </p:cSld>
  <p:clrMapOvr>
    <a:masterClrMapping/>
  </p:clrMapOvr>
</p:sld>
</file>

<file path=ppt/slides/slide6.xml><?xml version="1.0" encoding="utf-8"?>
<p:sld xmlns:p="http://schemas.openxmlformats.org/presentationml/2006/main" xmlns:a="http://schemas.openxmlformats.org/drawingml/2006/main">
  <p:cSld>
    <p:bg>
      <p:bgPr>
        <a:solidFill>
          <a:srgbClr val="26385F"/>
        </a:solidFill>
      </p:bgPr>
    </p:bg>
    <p:spTree>
      <p:nvGrpSpPr>
        <p:cNvPr id="1" name=""/>
        <p:cNvGrpSpPr/>
        <p:nvPr/>
      </p:nvGrpSpPr>
      <p:grpSpPr>
        <a:xfrm>
          <a:off x="0" y="0"/>
          <a:ext cx="0" cy="0"/>
          <a:chOff x="0" y="0"/>
          <a:chExt cx="0" cy="0"/>
        </a:xfrm>
      </p:grpSpPr>
      <p:grpSp>
        <p:nvGrpSpPr>
          <p:cNvPr name="Group 2" id="2"/>
          <p:cNvGrpSpPr/>
          <p:nvPr/>
        </p:nvGrpSpPr>
        <p:grpSpPr>
          <a:xfrm rot="0">
            <a:off x="-2405314" y="7180241"/>
            <a:ext cx="10393573" cy="2078059"/>
            <a:chOff x="0" y="0"/>
            <a:chExt cx="13858097" cy="2770745"/>
          </a:xfrm>
        </p:grpSpPr>
        <p:sp>
          <p:nvSpPr>
            <p:cNvPr name="TextBox 3" id="3"/>
            <p:cNvSpPr txBox="true"/>
            <p:nvPr/>
          </p:nvSpPr>
          <p:spPr>
            <a:xfrm rot="0">
              <a:off x="0" y="-9525"/>
              <a:ext cx="13858097" cy="1838325"/>
            </a:xfrm>
            <a:prstGeom prst="rect">
              <a:avLst/>
            </a:prstGeom>
          </p:spPr>
          <p:txBody>
            <a:bodyPr anchor="t" rtlCol="false" tIns="0" lIns="0" bIns="0" rIns="0">
              <a:spAutoFit/>
            </a:bodyPr>
            <a:lstStyle/>
            <a:p>
              <a:pPr algn="r" marL="0" indent="0" lvl="0">
                <a:lnSpc>
                  <a:spcPts val="10800"/>
                </a:lnSpc>
              </a:pPr>
              <a:r>
                <a:rPr lang="en-US" b="true" sz="9000">
                  <a:solidFill>
                    <a:srgbClr val="FFFFFF"/>
                  </a:solidFill>
                  <a:latin typeface="HK Grotesk Bold"/>
                  <a:ea typeface="HK Grotesk Bold"/>
                  <a:cs typeface="HK Grotesk Bold"/>
                  <a:sym typeface="HK Grotesk Bold"/>
                </a:rPr>
                <a:t>Opportunities</a:t>
              </a:r>
            </a:p>
          </p:txBody>
        </p:sp>
        <p:sp>
          <p:nvSpPr>
            <p:cNvPr name="TextBox 4" id="4"/>
            <p:cNvSpPr txBox="true"/>
            <p:nvPr/>
          </p:nvSpPr>
          <p:spPr>
            <a:xfrm rot="0">
              <a:off x="0" y="2029912"/>
              <a:ext cx="13858097" cy="740833"/>
            </a:xfrm>
            <a:prstGeom prst="rect">
              <a:avLst/>
            </a:prstGeom>
          </p:spPr>
          <p:txBody>
            <a:bodyPr anchor="t" rtlCol="false" tIns="0" lIns="0" bIns="0" rIns="0">
              <a:spAutoFit/>
            </a:bodyPr>
            <a:lstStyle/>
            <a:p>
              <a:pPr algn="r" marL="0" indent="0" lvl="0">
                <a:lnSpc>
                  <a:spcPts val="4550"/>
                </a:lnSpc>
              </a:pPr>
            </a:p>
          </p:txBody>
        </p:sp>
      </p:grpSp>
      <p:grpSp>
        <p:nvGrpSpPr>
          <p:cNvPr name="Group 5" id="5"/>
          <p:cNvGrpSpPr/>
          <p:nvPr/>
        </p:nvGrpSpPr>
        <p:grpSpPr>
          <a:xfrm rot="0">
            <a:off x="1028700" y="869790"/>
            <a:ext cx="4232004" cy="4546877"/>
            <a:chOff x="0" y="0"/>
            <a:chExt cx="5642673" cy="6062502"/>
          </a:xfrm>
        </p:grpSpPr>
        <p:sp>
          <p:nvSpPr>
            <p:cNvPr name="TextBox 6" id="6"/>
            <p:cNvSpPr txBox="true"/>
            <p:nvPr/>
          </p:nvSpPr>
          <p:spPr>
            <a:xfrm rot="0">
              <a:off x="0" y="146228"/>
              <a:ext cx="5383645" cy="740833"/>
            </a:xfrm>
            <a:prstGeom prst="rect">
              <a:avLst/>
            </a:prstGeom>
          </p:spPr>
          <p:txBody>
            <a:bodyPr anchor="t" rtlCol="false" tIns="0" lIns="0" bIns="0" rIns="0">
              <a:spAutoFit/>
            </a:bodyPr>
            <a:lstStyle/>
            <a:p>
              <a:pPr algn="l">
                <a:lnSpc>
                  <a:spcPts val="4550"/>
                </a:lnSpc>
              </a:pPr>
              <a:r>
                <a:rPr lang="en-US" b="true" sz="3500">
                  <a:solidFill>
                    <a:srgbClr val="FFFFFF"/>
                  </a:solidFill>
                  <a:latin typeface="HK Grotesk Bold"/>
                  <a:ea typeface="HK Grotesk Bold"/>
                  <a:cs typeface="HK Grotesk Bold"/>
                  <a:sym typeface="HK Grotesk Bold"/>
                </a:rPr>
                <a:t>01</a:t>
              </a:r>
            </a:p>
          </p:txBody>
        </p:sp>
        <p:sp>
          <p:nvSpPr>
            <p:cNvPr name="TextBox 7" id="7"/>
            <p:cNvSpPr txBox="true"/>
            <p:nvPr/>
          </p:nvSpPr>
          <p:spPr>
            <a:xfrm rot="0">
              <a:off x="0" y="1037873"/>
              <a:ext cx="5383645" cy="5024629"/>
            </a:xfrm>
            <a:prstGeom prst="rect">
              <a:avLst/>
            </a:prstGeom>
          </p:spPr>
          <p:txBody>
            <a:bodyPr anchor="t" rtlCol="false" tIns="0" lIns="0" bIns="0" rIns="0">
              <a:spAutoFit/>
            </a:bodyPr>
            <a:lstStyle/>
            <a:p>
              <a:pPr algn="l" marL="0" indent="0" lvl="0">
                <a:lnSpc>
                  <a:spcPts val="1819"/>
                </a:lnSpc>
              </a:pPr>
              <a:r>
                <a:rPr lang="en-US" b="true" sz="1299" strike="noStrike">
                  <a:solidFill>
                    <a:srgbClr val="FFFFFF"/>
                  </a:solidFill>
                  <a:latin typeface="HK Grotesk Bold"/>
                  <a:ea typeface="HK Grotesk Bold"/>
                  <a:cs typeface="HK Grotesk Bold"/>
                  <a:sym typeface="HK Grotesk Bold"/>
                </a:rPr>
                <a:t>Industrial Services Revenue Acceleration</a:t>
              </a:r>
            </a:p>
            <a:p>
              <a:pPr algn="l" marL="0" indent="0" lvl="0">
                <a:lnSpc>
                  <a:spcPts val="1819"/>
                </a:lnSpc>
              </a:pPr>
            </a:p>
            <a:p>
              <a:pPr algn="l" marL="0" indent="0" lvl="0">
                <a:lnSpc>
                  <a:spcPts val="1819"/>
                </a:lnSpc>
              </a:pPr>
              <a:r>
                <a:rPr lang="en-US" b="true" sz="1299" strike="noStrike">
                  <a:solidFill>
                    <a:srgbClr val="FFFFFF"/>
                  </a:solidFill>
                  <a:latin typeface="HK Grotesk Bold"/>
                  <a:ea typeface="HK Grotesk Bold"/>
                  <a:cs typeface="HK Grotesk Bold"/>
                  <a:sym typeface="HK Grotesk Bold"/>
                </a:rPr>
                <a:t>U</a:t>
              </a:r>
              <a:r>
                <a:rPr lang="en-US" b="true" sz="1299">
                  <a:solidFill>
                    <a:srgbClr val="FFFFFF"/>
                  </a:solidFill>
                  <a:latin typeface="HK Grotesk Bold"/>
                  <a:ea typeface="HK Grotesk Bold"/>
                  <a:cs typeface="HK Grotesk Bold"/>
                  <a:sym typeface="HK Grotesk Bold"/>
                </a:rPr>
                <a:t>psi</a:t>
              </a:r>
              <a:r>
                <a:rPr lang="en-US" b="true" sz="1299" strike="noStrike">
                  <a:solidFill>
                    <a:srgbClr val="FFFFFF"/>
                  </a:solidFill>
                  <a:latin typeface="HK Grotesk Bold"/>
                  <a:ea typeface="HK Grotesk Bold"/>
                  <a:cs typeface="HK Grotesk Bold"/>
                  <a:sym typeface="HK Grotesk Bold"/>
                </a:rPr>
                <a:t>d</a:t>
              </a:r>
              <a:r>
                <a:rPr lang="en-US" b="true" sz="1299">
                  <a:solidFill>
                    <a:srgbClr val="FFFFFF"/>
                  </a:solidFill>
                  <a:latin typeface="HK Grotesk Bold"/>
                  <a:ea typeface="HK Grotesk Bold"/>
                  <a:cs typeface="HK Grotesk Bold"/>
                  <a:sym typeface="HK Grotesk Bold"/>
                </a:rPr>
                <a:t>e </a:t>
              </a:r>
              <a:r>
                <a:rPr lang="en-US" b="true" sz="1299" strike="noStrike">
                  <a:solidFill>
                    <a:srgbClr val="FFFFFF"/>
                  </a:solidFill>
                  <a:latin typeface="HK Grotesk Bold"/>
                  <a:ea typeface="HK Grotesk Bold"/>
                  <a:cs typeface="HK Grotesk Bold"/>
                  <a:sym typeface="HK Grotesk Bold"/>
                </a:rPr>
                <a:t>Po</a:t>
              </a:r>
              <a:r>
                <a:rPr lang="en-US" b="true" sz="1299">
                  <a:solidFill>
                    <a:srgbClr val="FFFFFF"/>
                  </a:solidFill>
                  <a:latin typeface="HK Grotesk Bold"/>
                  <a:ea typeface="HK Grotesk Bold"/>
                  <a:cs typeface="HK Grotesk Bold"/>
                  <a:sym typeface="HK Grotesk Bold"/>
                </a:rPr>
                <a:t>ten</a:t>
              </a:r>
              <a:r>
                <a:rPr lang="en-US" b="true" sz="1299" strike="noStrike">
                  <a:solidFill>
                    <a:srgbClr val="FFFFFF"/>
                  </a:solidFill>
                  <a:latin typeface="HK Grotesk Bold"/>
                  <a:ea typeface="HK Grotesk Bold"/>
                  <a:cs typeface="HK Grotesk Bold"/>
                  <a:sym typeface="HK Grotesk Bold"/>
                </a:rPr>
                <a:t>tial:</a:t>
              </a:r>
              <a:r>
                <a:rPr lang="en-US" b="true" sz="1299">
                  <a:solidFill>
                    <a:srgbClr val="FFFFFF"/>
                  </a:solidFill>
                  <a:latin typeface="HK Grotesk Bold"/>
                  <a:ea typeface="HK Grotesk Bold"/>
                  <a:cs typeface="HK Grotesk Bold"/>
                  <a:sym typeface="HK Grotesk Bold"/>
                </a:rPr>
                <a:t> </a:t>
              </a:r>
              <a:r>
                <a:rPr lang="en-US" sz="1299" strike="noStrike">
                  <a:solidFill>
                    <a:srgbClr val="FFFFFF"/>
                  </a:solidFill>
                  <a:latin typeface="HK Grotesk"/>
                  <a:ea typeface="HK Grotesk"/>
                  <a:cs typeface="HK Grotesk"/>
                  <a:sym typeface="HK Grotesk"/>
                </a:rPr>
                <a:t>$200-300K </a:t>
              </a:r>
              <a:r>
                <a:rPr lang="en-US" sz="1299">
                  <a:solidFill>
                    <a:srgbClr val="FFFFFF"/>
                  </a:solidFill>
                  <a:latin typeface="HK Grotesk"/>
                  <a:ea typeface="HK Grotesk"/>
                  <a:cs typeface="HK Grotesk"/>
                  <a:sym typeface="HK Grotesk"/>
                </a:rPr>
                <a:t>a</a:t>
              </a:r>
              <a:r>
                <a:rPr lang="en-US" sz="1299" strike="noStrike">
                  <a:solidFill>
                    <a:srgbClr val="FFFFFF"/>
                  </a:solidFill>
                  <a:latin typeface="HK Grotesk"/>
                  <a:ea typeface="HK Grotesk"/>
                  <a:cs typeface="HK Grotesk"/>
                  <a:sym typeface="HK Grotesk"/>
                </a:rPr>
                <a:t>bov</a:t>
              </a:r>
              <a:r>
                <a:rPr lang="en-US" sz="1299">
                  <a:solidFill>
                    <a:srgbClr val="FFFFFF"/>
                  </a:solidFill>
                  <a:latin typeface="HK Grotesk"/>
                  <a:ea typeface="HK Grotesk"/>
                  <a:cs typeface="HK Grotesk"/>
                  <a:sym typeface="HK Grotesk"/>
                </a:rPr>
                <a:t>e </a:t>
              </a:r>
              <a:r>
                <a:rPr lang="en-US" sz="1299" strike="noStrike">
                  <a:solidFill>
                    <a:srgbClr val="FFFFFF"/>
                  </a:solidFill>
                  <a:latin typeface="HK Grotesk"/>
                  <a:ea typeface="HK Grotesk"/>
                  <a:cs typeface="HK Grotesk"/>
                  <a:sym typeface="HK Grotesk"/>
                </a:rPr>
                <a:t>pr</a:t>
              </a:r>
              <a:r>
                <a:rPr lang="en-US" sz="1299">
                  <a:solidFill>
                    <a:srgbClr val="FFFFFF"/>
                  </a:solidFill>
                  <a:latin typeface="HK Grotesk"/>
                  <a:ea typeface="HK Grotesk"/>
                  <a:cs typeface="HK Grotesk"/>
                  <a:sym typeface="HK Grotesk"/>
                </a:rPr>
                <a:t>o</a:t>
              </a:r>
              <a:r>
                <a:rPr lang="en-US" sz="1299" strike="noStrike">
                  <a:solidFill>
                    <a:srgbClr val="FFFFFF"/>
                  </a:solidFill>
                  <a:latin typeface="HK Grotesk"/>
                  <a:ea typeface="HK Grotesk"/>
                  <a:cs typeface="HK Grotesk"/>
                  <a:sym typeface="HK Grotesk"/>
                </a:rPr>
                <a:t>jec</a:t>
              </a:r>
              <a:r>
                <a:rPr lang="en-US" sz="1299">
                  <a:solidFill>
                    <a:srgbClr val="FFFFFF"/>
                  </a:solidFill>
                  <a:latin typeface="HK Grotesk"/>
                  <a:ea typeface="HK Grotesk"/>
                  <a:cs typeface="HK Grotesk"/>
                  <a:sym typeface="HK Grotesk"/>
                </a:rPr>
                <a:t>t</a:t>
              </a:r>
              <a:r>
                <a:rPr lang="en-US" sz="1299" strike="noStrike">
                  <a:solidFill>
                    <a:srgbClr val="FFFFFF"/>
                  </a:solidFill>
                  <a:latin typeface="HK Grotesk"/>
                  <a:ea typeface="HK Grotesk"/>
                  <a:cs typeface="HK Grotesk"/>
                  <a:sym typeface="HK Grotesk"/>
                </a:rPr>
                <a:t>i</a:t>
              </a:r>
              <a:r>
                <a:rPr lang="en-US" sz="1299">
                  <a:solidFill>
                    <a:srgbClr val="FFFFFF"/>
                  </a:solidFill>
                  <a:latin typeface="HK Grotesk"/>
                  <a:ea typeface="HK Grotesk"/>
                  <a:cs typeface="HK Grotesk"/>
                  <a:sym typeface="HK Grotesk"/>
                </a:rPr>
                <a:t>o</a:t>
              </a:r>
              <a:r>
                <a:rPr lang="en-US" sz="1299" strike="noStrike">
                  <a:solidFill>
                    <a:srgbClr val="FFFFFF"/>
                  </a:solidFill>
                  <a:latin typeface="HK Grotesk"/>
                  <a:ea typeface="HK Grotesk"/>
                  <a:cs typeface="HK Grotesk"/>
                  <a:sym typeface="HK Grotesk"/>
                </a:rPr>
                <a:t>ns</a:t>
              </a:r>
            </a:p>
            <a:p>
              <a:pPr algn="l" marL="0" indent="0" lvl="0">
                <a:lnSpc>
                  <a:spcPts val="1819"/>
                </a:lnSpc>
              </a:pPr>
            </a:p>
            <a:p>
              <a:pPr algn="l" marL="0" indent="0" lvl="0">
                <a:lnSpc>
                  <a:spcPts val="1819"/>
                </a:lnSpc>
              </a:pPr>
              <a:r>
                <a:rPr lang="en-US" b="true" sz="1299" strike="noStrike">
                  <a:solidFill>
                    <a:srgbClr val="FFFFFF"/>
                  </a:solidFill>
                  <a:latin typeface="HK Grotesk Bold"/>
                  <a:ea typeface="HK Grotesk Bold"/>
                  <a:cs typeface="HK Grotesk Bold"/>
                  <a:sym typeface="HK Grotesk Bold"/>
                </a:rPr>
                <a:t>Drivers:</a:t>
              </a:r>
            </a:p>
            <a:p>
              <a:pPr algn="l" marL="280669" indent="-140335" lvl="1">
                <a:lnSpc>
                  <a:spcPts val="1819"/>
                </a:lnSpc>
                <a:buFont typeface="Arial"/>
                <a:buChar char="•"/>
              </a:pPr>
              <a:r>
                <a:rPr lang="en-US" sz="1299" strike="noStrike">
                  <a:solidFill>
                    <a:srgbClr val="FFFFFF"/>
                  </a:solidFill>
                  <a:latin typeface="HK Grotesk"/>
                  <a:ea typeface="HK Grotesk"/>
                  <a:cs typeface="HK Grotesk"/>
                  <a:sym typeface="HK Grotesk"/>
                </a:rPr>
                <a:t>Strong pipeline of manufacturing prospects</a:t>
              </a:r>
            </a:p>
            <a:p>
              <a:pPr algn="l" marL="280669" indent="-140335" lvl="1">
                <a:lnSpc>
                  <a:spcPts val="1819"/>
                </a:lnSpc>
                <a:buFont typeface="Arial"/>
                <a:buChar char="•"/>
              </a:pPr>
              <a:r>
                <a:rPr lang="en-US" sz="1299" strike="noStrike">
                  <a:solidFill>
                    <a:srgbClr val="FFFFFF"/>
                  </a:solidFill>
                  <a:latin typeface="HK Grotesk"/>
                  <a:ea typeface="HK Grotesk"/>
                  <a:cs typeface="HK Grotesk"/>
                  <a:sym typeface="HK Grotesk"/>
                </a:rPr>
                <a:t>Excess capacity at all locations</a:t>
              </a:r>
            </a:p>
            <a:p>
              <a:pPr algn="l" marL="280669" indent="-140335" lvl="1">
                <a:lnSpc>
                  <a:spcPts val="1819"/>
                </a:lnSpc>
                <a:buFont typeface="Arial"/>
                <a:buChar char="•"/>
              </a:pPr>
              <a:r>
                <a:rPr lang="en-US" sz="1299" strike="noStrike">
                  <a:solidFill>
                    <a:srgbClr val="FFFFFF"/>
                  </a:solidFill>
                  <a:latin typeface="HK Grotesk"/>
                  <a:ea typeface="HK Grotesk"/>
                  <a:cs typeface="HK Grotesk"/>
                  <a:sym typeface="HK Grotesk"/>
                </a:rPr>
                <a:t>Established relationships with anchor clients (e.g., AFL, Cummins)</a:t>
              </a:r>
            </a:p>
            <a:p>
              <a:pPr algn="l" marL="280669" indent="-140335" lvl="1">
                <a:lnSpc>
                  <a:spcPts val="1819"/>
                </a:lnSpc>
                <a:buFont typeface="Arial"/>
                <a:buChar char="•"/>
              </a:pPr>
              <a:r>
                <a:rPr lang="en-US" sz="1299" strike="noStrike">
                  <a:solidFill>
                    <a:srgbClr val="FFFFFF"/>
                  </a:solidFill>
                  <a:latin typeface="HK Grotesk"/>
                  <a:ea typeface="HK Grotesk"/>
                  <a:cs typeface="HK Grotesk"/>
                  <a:sym typeface="HK Grotesk"/>
                </a:rPr>
                <a:t>Competitive labor model</a:t>
              </a:r>
            </a:p>
            <a:p>
              <a:pPr algn="l" marL="280669" indent="-140335" lvl="1">
                <a:lnSpc>
                  <a:spcPts val="1819"/>
                </a:lnSpc>
                <a:buFont typeface="Arial"/>
                <a:buChar char="•"/>
              </a:pPr>
              <a:r>
                <a:rPr lang="en-US" sz="1299" strike="noStrike">
                  <a:solidFill>
                    <a:srgbClr val="FFFFFF"/>
                  </a:solidFill>
                  <a:latin typeface="HK Grotesk"/>
                  <a:ea typeface="HK Grotesk"/>
                  <a:cs typeface="HK Grotesk"/>
                  <a:sym typeface="HK Grotesk"/>
                </a:rPr>
                <a:t>Growing market demand for domestic light manufacturing</a:t>
              </a:r>
            </a:p>
            <a:p>
              <a:pPr algn="l">
                <a:lnSpc>
                  <a:spcPts val="1819"/>
                </a:lnSpc>
              </a:pPr>
            </a:p>
            <a:p>
              <a:pPr algn="l">
                <a:lnSpc>
                  <a:spcPts val="1819"/>
                </a:lnSpc>
              </a:pPr>
              <a:r>
                <a:rPr lang="en-US" b="true" sz="1299" strike="noStrike">
                  <a:solidFill>
                    <a:srgbClr val="FFFFFF"/>
                  </a:solidFill>
                  <a:latin typeface="HK Grotesk Bold"/>
                  <a:ea typeface="HK Grotesk Bold"/>
                  <a:cs typeface="HK Grotesk Bold"/>
                  <a:sym typeface="HK Grotesk Bold"/>
                </a:rPr>
                <a:t>Probability: </a:t>
              </a:r>
              <a:r>
                <a:rPr lang="en-US" sz="1299" strike="noStrike">
                  <a:solidFill>
                    <a:srgbClr val="FFFFFF"/>
                  </a:solidFill>
                  <a:latin typeface="HK Grotesk"/>
                  <a:ea typeface="HK Grotesk"/>
                  <a:cs typeface="HK Grotesk"/>
                  <a:sym typeface="HK Grotesk"/>
                </a:rPr>
                <a:t>Moderate to High</a:t>
              </a:r>
            </a:p>
            <a:p>
              <a:pPr algn="l" marL="0" indent="0" lvl="0">
                <a:lnSpc>
                  <a:spcPts val="1917"/>
                </a:lnSpc>
              </a:pPr>
            </a:p>
            <a:p>
              <a:pPr algn="l" marL="0" indent="0" lvl="0">
                <a:lnSpc>
                  <a:spcPts val="2757"/>
                </a:lnSpc>
              </a:pPr>
            </a:p>
          </p:txBody>
        </p:sp>
        <p:sp>
          <p:nvSpPr>
            <p:cNvPr name="AutoShape 8" id="8"/>
            <p:cNvSpPr/>
            <p:nvPr/>
          </p:nvSpPr>
          <p:spPr>
            <a:xfrm>
              <a:off x="0" y="6350"/>
              <a:ext cx="5642673" cy="0"/>
            </a:xfrm>
            <a:prstGeom prst="line">
              <a:avLst/>
            </a:prstGeom>
            <a:ln cap="rnd" w="12700">
              <a:solidFill>
                <a:srgbClr val="FFFFFF"/>
              </a:solidFill>
              <a:prstDash val="solid"/>
              <a:headEnd type="none" len="sm" w="sm"/>
              <a:tailEnd type="none" len="sm" w="sm"/>
            </a:ln>
          </p:spPr>
        </p:sp>
      </p:grpSp>
      <p:grpSp>
        <p:nvGrpSpPr>
          <p:cNvPr name="Group 9" id="9"/>
          <p:cNvGrpSpPr/>
          <p:nvPr/>
        </p:nvGrpSpPr>
        <p:grpSpPr>
          <a:xfrm rot="0">
            <a:off x="10713861" y="5143500"/>
            <a:ext cx="4232004" cy="3972020"/>
            <a:chOff x="0" y="0"/>
            <a:chExt cx="5642673" cy="5296026"/>
          </a:xfrm>
        </p:grpSpPr>
        <p:sp>
          <p:nvSpPr>
            <p:cNvPr name="TextBox 10" id="10"/>
            <p:cNvSpPr txBox="true"/>
            <p:nvPr/>
          </p:nvSpPr>
          <p:spPr>
            <a:xfrm rot="0">
              <a:off x="0" y="152865"/>
              <a:ext cx="5383645" cy="740833"/>
            </a:xfrm>
            <a:prstGeom prst="rect">
              <a:avLst/>
            </a:prstGeom>
          </p:spPr>
          <p:txBody>
            <a:bodyPr anchor="t" rtlCol="false" tIns="0" lIns="0" bIns="0" rIns="0">
              <a:spAutoFit/>
            </a:bodyPr>
            <a:lstStyle/>
            <a:p>
              <a:pPr algn="l">
                <a:lnSpc>
                  <a:spcPts val="4550"/>
                </a:lnSpc>
              </a:pPr>
              <a:r>
                <a:rPr lang="en-US" b="true" sz="3500">
                  <a:solidFill>
                    <a:srgbClr val="FFFFFF"/>
                  </a:solidFill>
                  <a:latin typeface="HK Grotesk Bold"/>
                  <a:ea typeface="HK Grotesk Bold"/>
                  <a:cs typeface="HK Grotesk Bold"/>
                  <a:sym typeface="HK Grotesk Bold"/>
                </a:rPr>
                <a:t>04</a:t>
              </a:r>
            </a:p>
          </p:txBody>
        </p:sp>
        <p:sp>
          <p:nvSpPr>
            <p:cNvPr name="TextBox 11" id="11"/>
            <p:cNvSpPr txBox="true"/>
            <p:nvPr/>
          </p:nvSpPr>
          <p:spPr>
            <a:xfrm rot="0">
              <a:off x="0" y="1034753"/>
              <a:ext cx="5383645" cy="4261273"/>
            </a:xfrm>
            <a:prstGeom prst="rect">
              <a:avLst/>
            </a:prstGeom>
          </p:spPr>
          <p:txBody>
            <a:bodyPr anchor="t" rtlCol="false" tIns="0" lIns="0" bIns="0" rIns="0">
              <a:spAutoFit/>
            </a:bodyPr>
            <a:lstStyle/>
            <a:p>
              <a:pPr algn="l" marL="0" indent="0" lvl="0">
                <a:lnSpc>
                  <a:spcPts val="1819"/>
                </a:lnSpc>
              </a:pPr>
              <a:r>
                <a:rPr lang="en-US" b="true" sz="1299" strike="noStrike">
                  <a:solidFill>
                    <a:srgbClr val="FFFFFF"/>
                  </a:solidFill>
                  <a:latin typeface="HK Grotesk Bold"/>
                  <a:ea typeface="HK Grotesk Bold"/>
                  <a:cs typeface="HK Grotesk Bold"/>
                  <a:sym typeface="HK Grotesk Bold"/>
                </a:rPr>
                <a:t>Expense Efficiency Gains</a:t>
              </a:r>
            </a:p>
            <a:p>
              <a:pPr algn="l" marL="0" indent="0" lvl="0">
                <a:lnSpc>
                  <a:spcPts val="1819"/>
                </a:lnSpc>
              </a:pPr>
            </a:p>
            <a:p>
              <a:pPr algn="l" marL="0" indent="0" lvl="0">
                <a:lnSpc>
                  <a:spcPts val="1819"/>
                </a:lnSpc>
              </a:pPr>
              <a:r>
                <a:rPr lang="en-US" b="true" sz="1299" strike="noStrike">
                  <a:solidFill>
                    <a:srgbClr val="FFFFFF"/>
                  </a:solidFill>
                  <a:latin typeface="HK Grotesk Bold"/>
                  <a:ea typeface="HK Grotesk Bold"/>
                  <a:cs typeface="HK Grotesk Bold"/>
                  <a:sym typeface="HK Grotesk Bold"/>
                </a:rPr>
                <a:t>Upside Potential: $50k</a:t>
              </a:r>
            </a:p>
            <a:p>
              <a:pPr algn="l" marL="0" indent="0" lvl="0">
                <a:lnSpc>
                  <a:spcPts val="1819"/>
                </a:lnSpc>
              </a:pPr>
            </a:p>
            <a:p>
              <a:pPr algn="l" marL="0" indent="0" lvl="0">
                <a:lnSpc>
                  <a:spcPts val="1819"/>
                </a:lnSpc>
              </a:pPr>
              <a:r>
                <a:rPr lang="en-US" b="true" sz="1299" strike="noStrike">
                  <a:solidFill>
                    <a:srgbClr val="FFFFFF"/>
                  </a:solidFill>
                  <a:latin typeface="HK Grotesk Bold"/>
                  <a:ea typeface="HK Grotesk Bold"/>
                  <a:cs typeface="HK Grotesk Bold"/>
                  <a:sym typeface="HK Grotesk Bold"/>
                </a:rPr>
                <a:t>Drivers:</a:t>
              </a:r>
            </a:p>
            <a:p>
              <a:pPr algn="l" marL="280669" indent="-140335" lvl="1">
                <a:lnSpc>
                  <a:spcPts val="1819"/>
                </a:lnSpc>
                <a:buFont typeface="Arial"/>
                <a:buChar char="•"/>
              </a:pPr>
              <a:r>
                <a:rPr lang="en-US" sz="1299" strike="noStrike">
                  <a:solidFill>
                    <a:srgbClr val="FFFFFF"/>
                  </a:solidFill>
                  <a:latin typeface="HK Grotesk"/>
                  <a:ea typeface="HK Grotesk"/>
                  <a:cs typeface="HK Grotesk"/>
                  <a:sym typeface="HK Grotesk"/>
                </a:rPr>
                <a:t>Historical pattern of operating 3-5% under budget</a:t>
              </a:r>
            </a:p>
            <a:p>
              <a:pPr algn="l" marL="280669" indent="-140335" lvl="1">
                <a:lnSpc>
                  <a:spcPts val="1819"/>
                </a:lnSpc>
                <a:buFont typeface="Arial"/>
                <a:buChar char="•"/>
              </a:pPr>
              <a:r>
                <a:rPr lang="en-US" sz="1299" strike="noStrike">
                  <a:solidFill>
                    <a:srgbClr val="FFFFFF"/>
                  </a:solidFill>
                  <a:latin typeface="HK Grotesk"/>
                  <a:ea typeface="HK Grotesk"/>
                  <a:cs typeface="HK Grotesk"/>
                  <a:sym typeface="HK Grotesk"/>
                </a:rPr>
                <a:t>Process improvements and systems optimization ongoing</a:t>
              </a:r>
            </a:p>
            <a:p>
              <a:pPr algn="l" marL="280669" indent="-140335" lvl="1">
                <a:lnSpc>
                  <a:spcPts val="1819"/>
                </a:lnSpc>
                <a:buFont typeface="Arial"/>
                <a:buChar char="•"/>
              </a:pPr>
              <a:r>
                <a:rPr lang="en-US" sz="1299" strike="noStrike">
                  <a:solidFill>
                    <a:srgbClr val="FFFFFF"/>
                  </a:solidFill>
                  <a:latin typeface="HK Grotesk"/>
                  <a:ea typeface="HK Grotesk"/>
                  <a:cs typeface="HK Grotesk"/>
                  <a:sym typeface="HK Grotesk"/>
                </a:rPr>
                <a:t>Economies of scale as industrial services volume grows</a:t>
              </a:r>
            </a:p>
            <a:p>
              <a:pPr algn="l" marL="280669" indent="-140335" lvl="1">
                <a:lnSpc>
                  <a:spcPts val="1819"/>
                </a:lnSpc>
                <a:buFont typeface="Arial"/>
                <a:buChar char="•"/>
              </a:pPr>
              <a:r>
                <a:rPr lang="en-US" sz="1299" strike="noStrike">
                  <a:solidFill>
                    <a:srgbClr val="FFFFFF"/>
                  </a:solidFill>
                  <a:latin typeface="HK Grotesk"/>
                  <a:ea typeface="HK Grotesk"/>
                  <a:cs typeface="HK Grotesk"/>
                  <a:sym typeface="HK Grotesk"/>
                </a:rPr>
                <a:t>Strategic vendor relationships and the staff needed to manage</a:t>
              </a:r>
            </a:p>
            <a:p>
              <a:pPr algn="l">
                <a:lnSpc>
                  <a:spcPts val="1819"/>
                </a:lnSpc>
              </a:pPr>
            </a:p>
            <a:p>
              <a:pPr algn="l" marL="0" indent="0" lvl="0">
                <a:lnSpc>
                  <a:spcPts val="1819"/>
                </a:lnSpc>
              </a:pPr>
              <a:r>
                <a:rPr lang="en-US" b="true" sz="1299" strike="noStrike">
                  <a:solidFill>
                    <a:srgbClr val="FFFFFF"/>
                  </a:solidFill>
                  <a:latin typeface="HK Grotesk Bold"/>
                  <a:ea typeface="HK Grotesk Bold"/>
                  <a:cs typeface="HK Grotesk Bold"/>
                  <a:sym typeface="HK Grotesk Bold"/>
                </a:rPr>
                <a:t>Pr</a:t>
              </a:r>
              <a:r>
                <a:rPr lang="en-US" b="true" sz="1299" strike="noStrike">
                  <a:solidFill>
                    <a:srgbClr val="FFFFFF"/>
                  </a:solidFill>
                  <a:latin typeface="HK Grotesk Bold"/>
                  <a:ea typeface="HK Grotesk Bold"/>
                  <a:cs typeface="HK Grotesk Bold"/>
                  <a:sym typeface="HK Grotesk Bold"/>
                </a:rPr>
                <a:t>obability:</a:t>
              </a:r>
              <a:r>
                <a:rPr lang="en-US" sz="1299" strike="noStrike">
                  <a:solidFill>
                    <a:srgbClr val="FFFFFF"/>
                  </a:solidFill>
                  <a:latin typeface="HK Grotesk"/>
                  <a:ea typeface="HK Grotesk"/>
                  <a:cs typeface="HK Grotesk"/>
                  <a:sym typeface="HK Grotesk"/>
                </a:rPr>
                <a:t> High</a:t>
              </a:r>
            </a:p>
          </p:txBody>
        </p:sp>
        <p:sp>
          <p:nvSpPr>
            <p:cNvPr name="AutoShape 12" id="12"/>
            <p:cNvSpPr/>
            <p:nvPr/>
          </p:nvSpPr>
          <p:spPr>
            <a:xfrm>
              <a:off x="0" y="6350"/>
              <a:ext cx="5642673" cy="0"/>
            </a:xfrm>
            <a:prstGeom prst="line">
              <a:avLst/>
            </a:prstGeom>
            <a:ln cap="rnd" w="12700">
              <a:solidFill>
                <a:srgbClr val="FFFFFF"/>
              </a:solidFill>
              <a:prstDash val="solid"/>
              <a:headEnd type="none" len="sm" w="sm"/>
              <a:tailEnd type="none" len="sm" w="sm"/>
            </a:ln>
          </p:spPr>
        </p:sp>
      </p:grpSp>
      <p:grpSp>
        <p:nvGrpSpPr>
          <p:cNvPr name="Group 13" id="13"/>
          <p:cNvGrpSpPr/>
          <p:nvPr/>
        </p:nvGrpSpPr>
        <p:grpSpPr>
          <a:xfrm rot="0">
            <a:off x="5872256" y="869790"/>
            <a:ext cx="4232004" cy="4716040"/>
            <a:chOff x="0" y="0"/>
            <a:chExt cx="5642673" cy="6288053"/>
          </a:xfrm>
        </p:grpSpPr>
        <p:sp>
          <p:nvSpPr>
            <p:cNvPr name="TextBox 14" id="14"/>
            <p:cNvSpPr txBox="true"/>
            <p:nvPr/>
          </p:nvSpPr>
          <p:spPr>
            <a:xfrm rot="0">
              <a:off x="0" y="146228"/>
              <a:ext cx="5383645" cy="740833"/>
            </a:xfrm>
            <a:prstGeom prst="rect">
              <a:avLst/>
            </a:prstGeom>
          </p:spPr>
          <p:txBody>
            <a:bodyPr anchor="t" rtlCol="false" tIns="0" lIns="0" bIns="0" rIns="0">
              <a:spAutoFit/>
            </a:bodyPr>
            <a:lstStyle/>
            <a:p>
              <a:pPr algn="l">
                <a:lnSpc>
                  <a:spcPts val="4550"/>
                </a:lnSpc>
              </a:pPr>
              <a:r>
                <a:rPr lang="en-US" b="true" sz="3500">
                  <a:solidFill>
                    <a:srgbClr val="FFFFFF"/>
                  </a:solidFill>
                  <a:latin typeface="HK Grotesk Bold"/>
                  <a:ea typeface="HK Grotesk Bold"/>
                  <a:cs typeface="HK Grotesk Bold"/>
                  <a:sym typeface="HK Grotesk Bold"/>
                </a:rPr>
                <a:t>02</a:t>
              </a:r>
            </a:p>
          </p:txBody>
        </p:sp>
        <p:sp>
          <p:nvSpPr>
            <p:cNvPr name="TextBox 15" id="15"/>
            <p:cNvSpPr txBox="true"/>
            <p:nvPr/>
          </p:nvSpPr>
          <p:spPr>
            <a:xfrm rot="0">
              <a:off x="0" y="1037873"/>
              <a:ext cx="5642673" cy="5250180"/>
            </a:xfrm>
            <a:prstGeom prst="rect">
              <a:avLst/>
            </a:prstGeom>
          </p:spPr>
          <p:txBody>
            <a:bodyPr anchor="t" rtlCol="false" tIns="0" lIns="0" bIns="0" rIns="0">
              <a:spAutoFit/>
            </a:bodyPr>
            <a:lstStyle/>
            <a:p>
              <a:pPr algn="l" marL="0" indent="0" lvl="0">
                <a:lnSpc>
                  <a:spcPts val="1819"/>
                </a:lnSpc>
                <a:spcBef>
                  <a:spcPct val="0"/>
                </a:spcBef>
              </a:pPr>
              <a:r>
                <a:rPr lang="en-US" b="true" sz="1299">
                  <a:solidFill>
                    <a:srgbClr val="FFFFFF"/>
                  </a:solidFill>
                  <a:latin typeface="HK Grotesk Bold"/>
                  <a:ea typeface="HK Grotesk Bold"/>
                  <a:cs typeface="HK Grotesk Bold"/>
                  <a:sym typeface="HK Grotesk Bold"/>
                </a:rPr>
                <a:t>S</a:t>
              </a:r>
              <a:r>
                <a:rPr lang="en-US" b="true" sz="1299" strike="noStrike" u="none">
                  <a:solidFill>
                    <a:srgbClr val="FFFFFF"/>
                  </a:solidFill>
                  <a:latin typeface="HK Grotesk Bold"/>
                  <a:ea typeface="HK Grotesk Bold"/>
                  <a:cs typeface="HK Grotesk Bold"/>
                  <a:sym typeface="HK Grotesk Bold"/>
                </a:rPr>
                <a:t>tat</a:t>
              </a:r>
              <a:r>
                <a:rPr lang="en-US" b="true" sz="1299" strike="noStrike" u="none">
                  <a:solidFill>
                    <a:srgbClr val="FFFFFF"/>
                  </a:solidFill>
                  <a:latin typeface="HK Grotesk Bold"/>
                  <a:ea typeface="HK Grotesk Bold"/>
                  <a:cs typeface="HK Grotesk Bold"/>
                  <a:sym typeface="HK Grotesk Bold"/>
                </a:rPr>
                <a:t>e</a:t>
              </a:r>
              <a:r>
                <a:rPr lang="en-US" b="true" sz="1299" strike="noStrike" u="none">
                  <a:solidFill>
                    <a:srgbClr val="FFFFFF"/>
                  </a:solidFill>
                  <a:latin typeface="HK Grotesk Bold"/>
                  <a:ea typeface="HK Grotesk Bold"/>
                  <a:cs typeface="HK Grotesk Bold"/>
                  <a:sym typeface="HK Grotesk Bold"/>
                </a:rPr>
                <a:t> </a:t>
              </a:r>
              <a:r>
                <a:rPr lang="en-US" b="true" sz="1299" strike="noStrike" u="none">
                  <a:solidFill>
                    <a:srgbClr val="FFFFFF"/>
                  </a:solidFill>
                  <a:latin typeface="HK Grotesk Bold"/>
                  <a:ea typeface="HK Grotesk Bold"/>
                  <a:cs typeface="HK Grotesk Bold"/>
                  <a:sym typeface="HK Grotesk Bold"/>
                </a:rPr>
                <a:t>G</a:t>
              </a:r>
              <a:r>
                <a:rPr lang="en-US" b="true" sz="1299" strike="noStrike" u="none">
                  <a:solidFill>
                    <a:srgbClr val="FFFFFF"/>
                  </a:solidFill>
                  <a:latin typeface="HK Grotesk Bold"/>
                  <a:ea typeface="HK Grotesk Bold"/>
                  <a:cs typeface="HK Grotesk Bold"/>
                  <a:sym typeface="HK Grotesk Bold"/>
                </a:rPr>
                <a:t>rant </a:t>
              </a:r>
              <a:r>
                <a:rPr lang="en-US" b="true" sz="1299" strike="noStrike" u="none">
                  <a:solidFill>
                    <a:srgbClr val="FFFFFF"/>
                  </a:solidFill>
                  <a:latin typeface="HK Grotesk Bold"/>
                  <a:ea typeface="HK Grotesk Bold"/>
                  <a:cs typeface="HK Grotesk Bold"/>
                  <a:sym typeface="HK Grotesk Bold"/>
                </a:rPr>
                <a:t>Fu</a:t>
              </a:r>
              <a:r>
                <a:rPr lang="en-US" b="true" sz="1299" strike="noStrike" u="none">
                  <a:solidFill>
                    <a:srgbClr val="FFFFFF"/>
                  </a:solidFill>
                  <a:latin typeface="HK Grotesk Bold"/>
                  <a:ea typeface="HK Grotesk Bold"/>
                  <a:cs typeface="HK Grotesk Bold"/>
                  <a:sym typeface="HK Grotesk Bold"/>
                </a:rPr>
                <a:t>nd</a:t>
              </a:r>
              <a:r>
                <a:rPr lang="en-US" b="true" sz="1299" strike="noStrike" u="none">
                  <a:solidFill>
                    <a:srgbClr val="FFFFFF"/>
                  </a:solidFill>
                  <a:latin typeface="HK Grotesk Bold"/>
                  <a:ea typeface="HK Grotesk Bold"/>
                  <a:cs typeface="HK Grotesk Bold"/>
                  <a:sym typeface="HK Grotesk Bold"/>
                </a:rPr>
                <a:t>in</a:t>
              </a:r>
              <a:r>
                <a:rPr lang="en-US" b="true" sz="1299" strike="noStrike" u="none">
                  <a:solidFill>
                    <a:srgbClr val="FFFFFF"/>
                  </a:solidFill>
                  <a:latin typeface="HK Grotesk Bold"/>
                  <a:ea typeface="HK Grotesk Bold"/>
                  <a:cs typeface="HK Grotesk Bold"/>
                  <a:sym typeface="HK Grotesk Bold"/>
                </a:rPr>
                <a:t>g</a:t>
              </a:r>
            </a:p>
            <a:p>
              <a:pPr algn="l" marL="0" indent="0" lvl="0">
                <a:lnSpc>
                  <a:spcPts val="1819"/>
                </a:lnSpc>
                <a:spcBef>
                  <a:spcPct val="0"/>
                </a:spcBef>
              </a:pPr>
            </a:p>
            <a:p>
              <a:pPr algn="l" marL="0" indent="0" lvl="0">
                <a:lnSpc>
                  <a:spcPts val="1819"/>
                </a:lnSpc>
                <a:spcBef>
                  <a:spcPct val="0"/>
                </a:spcBef>
              </a:pPr>
              <a:r>
                <a:rPr lang="en-US" b="true" sz="1299" strike="noStrike" u="none">
                  <a:solidFill>
                    <a:srgbClr val="FFFFFF"/>
                  </a:solidFill>
                  <a:latin typeface="HK Grotesk Bold"/>
                  <a:ea typeface="HK Grotesk Bold"/>
                  <a:cs typeface="HK Grotesk Bold"/>
                  <a:sym typeface="HK Grotesk Bold"/>
                </a:rPr>
                <a:t>Upside Potential: </a:t>
              </a:r>
              <a:r>
                <a:rPr lang="en-US" sz="1299" strike="noStrike" u="none">
                  <a:solidFill>
                    <a:srgbClr val="FFFFFF"/>
                  </a:solidFill>
                  <a:latin typeface="HK Grotesk"/>
                  <a:ea typeface="HK Grotesk"/>
                  <a:cs typeface="HK Grotesk"/>
                  <a:sym typeface="HK Grotesk"/>
                </a:rPr>
                <a:t>$375,000</a:t>
              </a:r>
            </a:p>
            <a:p>
              <a:pPr algn="l" marL="0" indent="0" lvl="0">
                <a:lnSpc>
                  <a:spcPts val="1819"/>
                </a:lnSpc>
                <a:spcBef>
                  <a:spcPct val="0"/>
                </a:spcBef>
              </a:pPr>
            </a:p>
            <a:p>
              <a:pPr algn="l" marL="0" indent="0" lvl="0">
                <a:lnSpc>
                  <a:spcPts val="1819"/>
                </a:lnSpc>
                <a:spcBef>
                  <a:spcPct val="0"/>
                </a:spcBef>
              </a:pPr>
              <a:r>
                <a:rPr lang="en-US" b="true" sz="1299" strike="noStrike" u="none">
                  <a:solidFill>
                    <a:srgbClr val="FFFFFF"/>
                  </a:solidFill>
                  <a:latin typeface="HK Grotesk Bold"/>
                  <a:ea typeface="HK Grotesk Bold"/>
                  <a:cs typeface="HK Grotesk Bold"/>
                  <a:sym typeface="HK Grotesk Bold"/>
                </a:rPr>
                <a:t>Drivers:</a:t>
              </a:r>
            </a:p>
            <a:p>
              <a:pPr algn="l" marL="280669" indent="-140335" lvl="1">
                <a:lnSpc>
                  <a:spcPts val="1819"/>
                </a:lnSpc>
                <a:spcBef>
                  <a:spcPct val="0"/>
                </a:spcBef>
                <a:buFont typeface="Arial"/>
                <a:buChar char="•"/>
              </a:pPr>
              <a:r>
                <a:rPr lang="en-US" sz="1299" strike="noStrike" u="none">
                  <a:solidFill>
                    <a:srgbClr val="FFFFFF"/>
                  </a:solidFill>
                  <a:latin typeface="HK Grotesk"/>
                  <a:ea typeface="HK Grotesk"/>
                  <a:cs typeface="HK Grotesk"/>
                  <a:sym typeface="HK Grotesk"/>
                </a:rPr>
                <a:t>Proven program outcomes and reentry success rates</a:t>
              </a:r>
            </a:p>
            <a:p>
              <a:pPr algn="l" marL="280669" indent="-140335" lvl="1">
                <a:lnSpc>
                  <a:spcPts val="1819"/>
                </a:lnSpc>
                <a:spcBef>
                  <a:spcPct val="0"/>
                </a:spcBef>
                <a:buFont typeface="Arial"/>
                <a:buChar char="•"/>
              </a:pPr>
              <a:r>
                <a:rPr lang="en-US" sz="1299" strike="noStrike" u="none">
                  <a:solidFill>
                    <a:srgbClr val="FFFFFF"/>
                  </a:solidFill>
                  <a:latin typeface="HK Grotesk"/>
                  <a:ea typeface="HK Grotesk"/>
                  <a:cs typeface="HK Grotesk"/>
                  <a:sym typeface="HK Grotesk"/>
                </a:rPr>
                <a:t>Bipartisan support for workforce development and reentry initiatives</a:t>
              </a:r>
            </a:p>
            <a:p>
              <a:pPr algn="l" marL="280669" indent="-140335" lvl="1">
                <a:lnSpc>
                  <a:spcPts val="1819"/>
                </a:lnSpc>
                <a:spcBef>
                  <a:spcPct val="0"/>
                </a:spcBef>
                <a:buFont typeface="Arial"/>
                <a:buChar char="•"/>
              </a:pPr>
              <a:r>
                <a:rPr lang="en-US" sz="1299" strike="noStrike" u="none">
                  <a:solidFill>
                    <a:srgbClr val="FFFFFF"/>
                  </a:solidFill>
                  <a:latin typeface="HK Grotesk"/>
                  <a:ea typeface="HK Grotesk"/>
                  <a:cs typeface="HK Grotesk"/>
                  <a:sym typeface="HK Grotesk"/>
                </a:rPr>
                <a:t>Strong relationship with SC Dept of Corrections</a:t>
              </a:r>
            </a:p>
            <a:p>
              <a:pPr algn="l" marL="280669" indent="-140335" lvl="1">
                <a:lnSpc>
                  <a:spcPts val="1819"/>
                </a:lnSpc>
                <a:spcBef>
                  <a:spcPct val="0"/>
                </a:spcBef>
                <a:buFont typeface="Arial"/>
                <a:buChar char="•"/>
              </a:pPr>
              <a:r>
                <a:rPr lang="en-US" sz="1299" strike="noStrike" u="none">
                  <a:solidFill>
                    <a:srgbClr val="FFFFFF"/>
                  </a:solidFill>
                  <a:latin typeface="HK Grotesk"/>
                  <a:ea typeface="HK Grotesk"/>
                  <a:cs typeface="HK Grotesk"/>
                  <a:sym typeface="HK Grotesk"/>
                </a:rPr>
                <a:t>Addresses critical state priorities (workforce, recidivism reduction)</a:t>
              </a:r>
            </a:p>
            <a:p>
              <a:pPr algn="l">
                <a:lnSpc>
                  <a:spcPts val="1819"/>
                </a:lnSpc>
                <a:spcBef>
                  <a:spcPct val="0"/>
                </a:spcBef>
              </a:pPr>
            </a:p>
            <a:p>
              <a:pPr algn="l" marL="0" indent="0" lvl="0">
                <a:lnSpc>
                  <a:spcPts val="1819"/>
                </a:lnSpc>
                <a:spcBef>
                  <a:spcPct val="0"/>
                </a:spcBef>
              </a:pPr>
              <a:r>
                <a:rPr lang="en-US" b="true" sz="1299" strike="noStrike" u="none">
                  <a:solidFill>
                    <a:srgbClr val="FFFFFF"/>
                  </a:solidFill>
                  <a:latin typeface="HK Grotesk Bold"/>
                  <a:ea typeface="HK Grotesk Bold"/>
                  <a:cs typeface="HK Grotesk Bold"/>
                  <a:sym typeface="HK Grotesk Bold"/>
                </a:rPr>
                <a:t>Probability: </a:t>
              </a:r>
              <a:r>
                <a:rPr lang="en-US" sz="1299" strike="noStrike" u="none">
                  <a:solidFill>
                    <a:srgbClr val="FFFFFF"/>
                  </a:solidFill>
                  <a:latin typeface="HK Grotesk"/>
                  <a:ea typeface="HK Grotesk"/>
                  <a:cs typeface="HK Grotesk"/>
                  <a:sym typeface="HK Grotesk"/>
                </a:rPr>
                <a:t>Moderate (dependent on legislative earmark process opening)</a:t>
              </a:r>
            </a:p>
            <a:p>
              <a:pPr algn="l" marL="0" indent="0" lvl="0">
                <a:lnSpc>
                  <a:spcPts val="1960"/>
                </a:lnSpc>
                <a:spcBef>
                  <a:spcPct val="0"/>
                </a:spcBef>
              </a:pPr>
            </a:p>
            <a:p>
              <a:pPr algn="l" marL="0" indent="0" lvl="0">
                <a:lnSpc>
                  <a:spcPts val="1960"/>
                </a:lnSpc>
                <a:spcBef>
                  <a:spcPct val="0"/>
                </a:spcBef>
              </a:pPr>
            </a:p>
            <a:p>
              <a:pPr algn="l" marL="0" indent="0" lvl="0">
                <a:lnSpc>
                  <a:spcPts val="1960"/>
                </a:lnSpc>
                <a:spcBef>
                  <a:spcPct val="0"/>
                </a:spcBef>
              </a:pPr>
            </a:p>
          </p:txBody>
        </p:sp>
        <p:sp>
          <p:nvSpPr>
            <p:cNvPr name="AutoShape 16" id="16"/>
            <p:cNvSpPr/>
            <p:nvPr/>
          </p:nvSpPr>
          <p:spPr>
            <a:xfrm>
              <a:off x="0" y="6350"/>
              <a:ext cx="5642673" cy="0"/>
            </a:xfrm>
            <a:prstGeom prst="line">
              <a:avLst/>
            </a:prstGeom>
            <a:ln cap="rnd" w="12700">
              <a:solidFill>
                <a:srgbClr val="FFFFFF"/>
              </a:solidFill>
              <a:prstDash val="solid"/>
              <a:headEnd type="none" len="sm" w="sm"/>
              <a:tailEnd type="none" len="sm" w="sm"/>
            </a:ln>
          </p:spPr>
        </p:sp>
      </p:grpSp>
      <p:grpSp>
        <p:nvGrpSpPr>
          <p:cNvPr name="Group 17" id="17"/>
          <p:cNvGrpSpPr/>
          <p:nvPr/>
        </p:nvGrpSpPr>
        <p:grpSpPr>
          <a:xfrm rot="0">
            <a:off x="10640695" y="869790"/>
            <a:ext cx="4232004" cy="3059960"/>
            <a:chOff x="0" y="0"/>
            <a:chExt cx="5642673" cy="4079946"/>
          </a:xfrm>
        </p:grpSpPr>
        <p:sp>
          <p:nvSpPr>
            <p:cNvPr name="TextBox 18" id="18"/>
            <p:cNvSpPr txBox="true"/>
            <p:nvPr/>
          </p:nvSpPr>
          <p:spPr>
            <a:xfrm rot="0">
              <a:off x="0" y="146228"/>
              <a:ext cx="5383645" cy="740833"/>
            </a:xfrm>
            <a:prstGeom prst="rect">
              <a:avLst/>
            </a:prstGeom>
          </p:spPr>
          <p:txBody>
            <a:bodyPr anchor="t" rtlCol="false" tIns="0" lIns="0" bIns="0" rIns="0">
              <a:spAutoFit/>
            </a:bodyPr>
            <a:lstStyle/>
            <a:p>
              <a:pPr algn="l">
                <a:lnSpc>
                  <a:spcPts val="4550"/>
                </a:lnSpc>
              </a:pPr>
              <a:r>
                <a:rPr lang="en-US" b="true" sz="3500">
                  <a:solidFill>
                    <a:srgbClr val="FFFFFF"/>
                  </a:solidFill>
                  <a:latin typeface="HK Grotesk Bold"/>
                  <a:ea typeface="HK Grotesk Bold"/>
                  <a:cs typeface="HK Grotesk Bold"/>
                  <a:sym typeface="HK Grotesk Bold"/>
                </a:rPr>
                <a:t>03</a:t>
              </a:r>
            </a:p>
          </p:txBody>
        </p:sp>
        <p:sp>
          <p:nvSpPr>
            <p:cNvPr name="TextBox 19" id="19"/>
            <p:cNvSpPr txBox="true"/>
            <p:nvPr/>
          </p:nvSpPr>
          <p:spPr>
            <a:xfrm rot="0">
              <a:off x="0" y="1037873"/>
              <a:ext cx="5383645" cy="3042073"/>
            </a:xfrm>
            <a:prstGeom prst="rect">
              <a:avLst/>
            </a:prstGeom>
          </p:spPr>
          <p:txBody>
            <a:bodyPr anchor="t" rtlCol="false" tIns="0" lIns="0" bIns="0" rIns="0">
              <a:spAutoFit/>
            </a:bodyPr>
            <a:lstStyle/>
            <a:p>
              <a:pPr algn="l" marL="0" indent="0" lvl="0">
                <a:lnSpc>
                  <a:spcPts val="1819"/>
                </a:lnSpc>
              </a:pPr>
              <a:r>
                <a:rPr lang="en-US" b="true" sz="1299">
                  <a:solidFill>
                    <a:srgbClr val="FFFFFF"/>
                  </a:solidFill>
                  <a:latin typeface="HK Grotesk Bold"/>
                  <a:ea typeface="HK Grotesk Bold"/>
                  <a:cs typeface="HK Grotesk Bold"/>
                  <a:sym typeface="HK Grotesk Bold"/>
                </a:rPr>
                <a:t>F</a:t>
              </a:r>
              <a:r>
                <a:rPr lang="en-US" b="true" sz="1299" strike="noStrike">
                  <a:solidFill>
                    <a:srgbClr val="FFFFFF"/>
                  </a:solidFill>
                  <a:latin typeface="HK Grotesk Bold"/>
                  <a:ea typeface="HK Grotesk Bold"/>
                  <a:cs typeface="HK Grotesk Bold"/>
                  <a:sym typeface="HK Grotesk Bold"/>
                </a:rPr>
                <a:t>oundation Partnership</a:t>
              </a:r>
            </a:p>
            <a:p>
              <a:pPr algn="l" marL="0" indent="0" lvl="0">
                <a:lnSpc>
                  <a:spcPts val="1819"/>
                </a:lnSpc>
              </a:pPr>
            </a:p>
            <a:p>
              <a:pPr algn="l" marL="0" indent="0" lvl="0">
                <a:lnSpc>
                  <a:spcPts val="1819"/>
                </a:lnSpc>
              </a:pPr>
              <a:r>
                <a:rPr lang="en-US" b="true" sz="1299" strike="noStrike">
                  <a:solidFill>
                    <a:srgbClr val="FFFFFF"/>
                  </a:solidFill>
                  <a:latin typeface="HK Grotesk Bold"/>
                  <a:ea typeface="HK Grotesk Bold"/>
                  <a:cs typeface="HK Grotesk Bold"/>
                  <a:sym typeface="HK Grotesk Bold"/>
                </a:rPr>
                <a:t>Upside Potential: </a:t>
              </a:r>
              <a:r>
                <a:rPr lang="en-US" sz="1299" strike="noStrike">
                  <a:solidFill>
                    <a:srgbClr val="FFFFFF"/>
                  </a:solidFill>
                  <a:latin typeface="HK Grotesk"/>
                  <a:ea typeface="HK Grotesk"/>
                  <a:cs typeface="HK Grotesk"/>
                  <a:sym typeface="HK Grotesk"/>
                </a:rPr>
                <a:t>TBD</a:t>
              </a:r>
            </a:p>
            <a:p>
              <a:pPr algn="l" marL="0" indent="0" lvl="0">
                <a:lnSpc>
                  <a:spcPts val="1819"/>
                </a:lnSpc>
              </a:pPr>
            </a:p>
            <a:p>
              <a:pPr algn="l" marL="0" indent="0" lvl="0">
                <a:lnSpc>
                  <a:spcPts val="1819"/>
                </a:lnSpc>
              </a:pPr>
              <a:r>
                <a:rPr lang="en-US" b="true" sz="1299" strike="noStrike">
                  <a:solidFill>
                    <a:srgbClr val="FFFFFF"/>
                  </a:solidFill>
                  <a:latin typeface="HK Grotesk Bold"/>
                  <a:ea typeface="HK Grotesk Bold"/>
                  <a:cs typeface="HK Grotesk Bold"/>
                  <a:sym typeface="HK Grotesk Bold"/>
                </a:rPr>
                <a:t>Drivers:</a:t>
              </a:r>
            </a:p>
            <a:p>
              <a:pPr algn="l" marL="280669" indent="-140335" lvl="1">
                <a:lnSpc>
                  <a:spcPts val="1819"/>
                </a:lnSpc>
                <a:buFont typeface="Arial"/>
                <a:buChar char="•"/>
              </a:pPr>
              <a:r>
                <a:rPr lang="en-US" sz="1299" strike="noStrike">
                  <a:solidFill>
                    <a:srgbClr val="FFFFFF"/>
                  </a:solidFill>
                  <a:latin typeface="HK Grotesk"/>
                  <a:ea typeface="HK Grotesk"/>
                  <a:cs typeface="HK Grotesk"/>
                  <a:sym typeface="HK Grotesk"/>
                </a:rPr>
                <a:t>Large foundation prospect identified and in active cultivation</a:t>
              </a:r>
            </a:p>
            <a:p>
              <a:pPr algn="l">
                <a:lnSpc>
                  <a:spcPts val="1819"/>
                </a:lnSpc>
              </a:pPr>
            </a:p>
            <a:p>
              <a:pPr algn="l">
                <a:lnSpc>
                  <a:spcPts val="1819"/>
                </a:lnSpc>
              </a:pPr>
              <a:r>
                <a:rPr lang="en-US" b="true" sz="1299" strike="noStrike">
                  <a:solidFill>
                    <a:srgbClr val="FFFFFF"/>
                  </a:solidFill>
                  <a:latin typeface="HK Grotesk Bold"/>
                  <a:ea typeface="HK Grotesk Bold"/>
                  <a:cs typeface="HK Grotesk Bold"/>
                  <a:sym typeface="HK Grotesk Bold"/>
                </a:rPr>
                <a:t>Probability:</a:t>
              </a:r>
              <a:r>
                <a:rPr lang="en-US" sz="1299" strike="noStrike">
                  <a:solidFill>
                    <a:srgbClr val="FFFFFF"/>
                  </a:solidFill>
                  <a:latin typeface="HK Grotesk"/>
                  <a:ea typeface="HK Grotesk"/>
                  <a:cs typeface="HK Grotesk"/>
                  <a:sym typeface="HK Grotesk"/>
                </a:rPr>
                <a:t> Moderate</a:t>
              </a:r>
            </a:p>
            <a:p>
              <a:pPr algn="l" marL="0" indent="0" lvl="0">
                <a:lnSpc>
                  <a:spcPts val="1819"/>
                </a:lnSpc>
              </a:pPr>
            </a:p>
          </p:txBody>
        </p:sp>
        <p:sp>
          <p:nvSpPr>
            <p:cNvPr name="AutoShape 20" id="20"/>
            <p:cNvSpPr/>
            <p:nvPr/>
          </p:nvSpPr>
          <p:spPr>
            <a:xfrm>
              <a:off x="0" y="6350"/>
              <a:ext cx="5642673" cy="0"/>
            </a:xfrm>
            <a:prstGeom prst="line">
              <a:avLst/>
            </a:prstGeom>
            <a:ln cap="rnd" w="12700">
              <a:solidFill>
                <a:srgbClr val="FFFFFF"/>
              </a:solidFill>
              <a:prstDash val="solid"/>
              <a:headEnd type="none" len="sm" w="sm"/>
              <a:tailEnd type="none" len="sm" w="sm"/>
            </a:ln>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6385F"/>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6888718" cy="8229600"/>
            <a:chOff x="0" y="0"/>
            <a:chExt cx="812800" cy="971011"/>
          </a:xfrm>
        </p:grpSpPr>
        <p:sp>
          <p:nvSpPr>
            <p:cNvPr name="Freeform 3" id="3"/>
            <p:cNvSpPr/>
            <p:nvPr/>
          </p:nvSpPr>
          <p:spPr>
            <a:xfrm flipH="false" flipV="false" rot="0">
              <a:off x="0" y="0"/>
              <a:ext cx="812800" cy="971011"/>
            </a:xfrm>
            <a:custGeom>
              <a:avLst/>
              <a:gdLst/>
              <a:ahLst/>
              <a:cxnLst/>
              <a:rect r="r" b="b" t="t" l="l"/>
              <a:pathLst>
                <a:path h="971011" w="812800">
                  <a:moveTo>
                    <a:pt x="0" y="0"/>
                  </a:moveTo>
                  <a:lnTo>
                    <a:pt x="812800" y="0"/>
                  </a:lnTo>
                  <a:lnTo>
                    <a:pt x="812800" y="971011"/>
                  </a:lnTo>
                  <a:lnTo>
                    <a:pt x="0" y="971011"/>
                  </a:lnTo>
                  <a:close/>
                </a:path>
              </a:pathLst>
            </a:custGeom>
            <a:blipFill>
              <a:blip r:embed="rId2"/>
              <a:stretch>
                <a:fillRect l="-39992" t="0" r="-39992" b="0"/>
              </a:stretch>
            </a:blipFill>
          </p:spPr>
        </p:sp>
      </p:grpSp>
      <p:grpSp>
        <p:nvGrpSpPr>
          <p:cNvPr name="Group 4" id="4"/>
          <p:cNvGrpSpPr/>
          <p:nvPr/>
        </p:nvGrpSpPr>
        <p:grpSpPr>
          <a:xfrm rot="0">
            <a:off x="8964511" y="980571"/>
            <a:ext cx="8294789" cy="1520190"/>
            <a:chOff x="0" y="0"/>
            <a:chExt cx="11059719" cy="2026920"/>
          </a:xfrm>
        </p:grpSpPr>
        <p:sp>
          <p:nvSpPr>
            <p:cNvPr name="TextBox 5" id="5"/>
            <p:cNvSpPr txBox="true"/>
            <p:nvPr/>
          </p:nvSpPr>
          <p:spPr>
            <a:xfrm rot="0">
              <a:off x="0" y="0"/>
              <a:ext cx="11059719" cy="1295400"/>
            </a:xfrm>
            <a:prstGeom prst="rect">
              <a:avLst/>
            </a:prstGeom>
          </p:spPr>
          <p:txBody>
            <a:bodyPr anchor="t" rtlCol="false" tIns="0" lIns="0" bIns="0" rIns="0">
              <a:spAutoFit/>
            </a:bodyPr>
            <a:lstStyle/>
            <a:p>
              <a:pPr algn="l" marL="0" indent="0" lvl="0">
                <a:lnSpc>
                  <a:spcPts val="7679"/>
                </a:lnSpc>
                <a:spcBef>
                  <a:spcPct val="0"/>
                </a:spcBef>
              </a:pPr>
              <a:r>
                <a:rPr lang="en-US" sz="6399">
                  <a:solidFill>
                    <a:srgbClr val="FFFFFF"/>
                  </a:solidFill>
                  <a:latin typeface="Gilda Display"/>
                  <a:ea typeface="Gilda Display"/>
                  <a:cs typeface="Gilda Display"/>
                  <a:sym typeface="Gilda Display"/>
                </a:rPr>
                <a:t>Industrial Services</a:t>
              </a:r>
            </a:p>
          </p:txBody>
        </p:sp>
        <p:sp>
          <p:nvSpPr>
            <p:cNvPr name="TextBox 6" id="6"/>
            <p:cNvSpPr txBox="true"/>
            <p:nvPr/>
          </p:nvSpPr>
          <p:spPr>
            <a:xfrm rot="0">
              <a:off x="0" y="1181100"/>
              <a:ext cx="11059719" cy="845820"/>
            </a:xfrm>
            <a:prstGeom prst="rect">
              <a:avLst/>
            </a:prstGeom>
          </p:spPr>
          <p:txBody>
            <a:bodyPr anchor="t" rtlCol="false" tIns="0" lIns="0" bIns="0" rIns="0">
              <a:spAutoFit/>
            </a:bodyPr>
            <a:lstStyle/>
            <a:p>
              <a:pPr algn="l" marL="0" indent="0" lvl="0">
                <a:lnSpc>
                  <a:spcPts val="5400"/>
                </a:lnSpc>
                <a:spcBef>
                  <a:spcPct val="0"/>
                </a:spcBef>
              </a:pPr>
              <a:r>
                <a:rPr lang="en-US" b="true" sz="3600">
                  <a:solidFill>
                    <a:srgbClr val="FFFFFF"/>
                  </a:solidFill>
                  <a:latin typeface="HK Grotesk Bold"/>
                  <a:ea typeface="HK Grotesk Bold"/>
                  <a:cs typeface="HK Grotesk Bold"/>
                  <a:sym typeface="HK Grotesk Bold"/>
                </a:rPr>
                <a:t>Scaling for Sustained Growth</a:t>
              </a:r>
            </a:p>
          </p:txBody>
        </p:sp>
      </p:grpSp>
      <p:grpSp>
        <p:nvGrpSpPr>
          <p:cNvPr name="Group 7" id="7"/>
          <p:cNvGrpSpPr/>
          <p:nvPr/>
        </p:nvGrpSpPr>
        <p:grpSpPr>
          <a:xfrm rot="0">
            <a:off x="8964511" y="4158293"/>
            <a:ext cx="8294789" cy="5100007"/>
            <a:chOff x="0" y="0"/>
            <a:chExt cx="11059719" cy="6800010"/>
          </a:xfrm>
        </p:grpSpPr>
        <p:sp>
          <p:nvSpPr>
            <p:cNvPr name="TextBox 8" id="8"/>
            <p:cNvSpPr txBox="true"/>
            <p:nvPr/>
          </p:nvSpPr>
          <p:spPr>
            <a:xfrm rot="0">
              <a:off x="0" y="4963160"/>
              <a:ext cx="11059719" cy="632460"/>
            </a:xfrm>
            <a:prstGeom prst="rect">
              <a:avLst/>
            </a:prstGeom>
          </p:spPr>
          <p:txBody>
            <a:bodyPr anchor="t" rtlCol="false" tIns="0" lIns="0" bIns="0" rIns="0">
              <a:spAutoFit/>
            </a:bodyPr>
            <a:lstStyle/>
            <a:p>
              <a:pPr algn="l" marL="0" indent="0" lvl="0">
                <a:lnSpc>
                  <a:spcPts val="4199"/>
                </a:lnSpc>
                <a:spcBef>
                  <a:spcPct val="0"/>
                </a:spcBef>
              </a:pPr>
              <a:r>
                <a:rPr lang="en-US" b="true" sz="2799">
                  <a:solidFill>
                    <a:srgbClr val="FFFFFF"/>
                  </a:solidFill>
                  <a:latin typeface="HK Grotesk Bold"/>
                  <a:ea typeface="HK Grotesk Bold"/>
                  <a:cs typeface="HK Grotesk Bold"/>
                  <a:sym typeface="HK Grotesk Bold"/>
                </a:rPr>
                <a:t>Focused Sales Plan</a:t>
              </a:r>
            </a:p>
          </p:txBody>
        </p:sp>
        <p:sp>
          <p:nvSpPr>
            <p:cNvPr name="TextBox 9" id="9"/>
            <p:cNvSpPr txBox="true"/>
            <p:nvPr/>
          </p:nvSpPr>
          <p:spPr>
            <a:xfrm rot="0">
              <a:off x="0" y="5773215"/>
              <a:ext cx="11059719" cy="1026795"/>
            </a:xfrm>
            <a:prstGeom prst="rect">
              <a:avLst/>
            </a:prstGeom>
          </p:spPr>
          <p:txBody>
            <a:bodyPr anchor="t" rtlCol="false" tIns="0" lIns="0" bIns="0" rIns="0">
              <a:spAutoFit/>
            </a:bodyPr>
            <a:lstStyle/>
            <a:p>
              <a:pPr algn="l" marL="0" indent="0" lvl="0">
                <a:lnSpc>
                  <a:spcPts val="3150"/>
                </a:lnSpc>
                <a:spcBef>
                  <a:spcPct val="0"/>
                </a:spcBef>
              </a:pPr>
              <a:r>
                <a:rPr lang="en-US" sz="2100" strike="noStrike">
                  <a:solidFill>
                    <a:srgbClr val="FFFFFF"/>
                  </a:solidFill>
                  <a:latin typeface="HK Grotesk"/>
                  <a:ea typeface="HK Grotesk"/>
                  <a:cs typeface="HK Grotesk"/>
                  <a:sym typeface="HK Grotesk"/>
                </a:rPr>
                <a:t>Our sales team is well equipped with the tools needed to execute the sales plan and our network grows everyday.</a:t>
              </a:r>
            </a:p>
          </p:txBody>
        </p:sp>
        <p:sp>
          <p:nvSpPr>
            <p:cNvPr name="TextBox 10" id="10"/>
            <p:cNvSpPr txBox="true"/>
            <p:nvPr/>
          </p:nvSpPr>
          <p:spPr>
            <a:xfrm rot="0">
              <a:off x="0" y="2176780"/>
              <a:ext cx="11059719" cy="632460"/>
            </a:xfrm>
            <a:prstGeom prst="rect">
              <a:avLst/>
            </a:prstGeom>
          </p:spPr>
          <p:txBody>
            <a:bodyPr anchor="t" rtlCol="false" tIns="0" lIns="0" bIns="0" rIns="0">
              <a:spAutoFit/>
            </a:bodyPr>
            <a:lstStyle/>
            <a:p>
              <a:pPr algn="l" marL="0" indent="0" lvl="0">
                <a:lnSpc>
                  <a:spcPts val="4199"/>
                </a:lnSpc>
                <a:spcBef>
                  <a:spcPct val="0"/>
                </a:spcBef>
              </a:pPr>
              <a:r>
                <a:rPr lang="en-US" b="true" sz="2799" strike="noStrike">
                  <a:solidFill>
                    <a:srgbClr val="FFFFFF"/>
                  </a:solidFill>
                  <a:latin typeface="HK Grotesk Bold"/>
                  <a:ea typeface="HK Grotesk Bold"/>
                  <a:cs typeface="HK Grotesk Bold"/>
                  <a:sym typeface="HK Grotesk Bold"/>
                </a:rPr>
                <a:t>Strategic Contracts</a:t>
              </a:r>
            </a:p>
          </p:txBody>
        </p:sp>
        <p:sp>
          <p:nvSpPr>
            <p:cNvPr name="TextBox 11" id="11"/>
            <p:cNvSpPr txBox="true"/>
            <p:nvPr/>
          </p:nvSpPr>
          <p:spPr>
            <a:xfrm rot="0">
              <a:off x="0" y="2983865"/>
              <a:ext cx="11059719" cy="1560195"/>
            </a:xfrm>
            <a:prstGeom prst="rect">
              <a:avLst/>
            </a:prstGeom>
          </p:spPr>
          <p:txBody>
            <a:bodyPr anchor="t" rtlCol="false" tIns="0" lIns="0" bIns="0" rIns="0">
              <a:spAutoFit/>
            </a:bodyPr>
            <a:lstStyle/>
            <a:p>
              <a:pPr algn="l" marL="0" indent="0" lvl="0">
                <a:lnSpc>
                  <a:spcPts val="3150"/>
                </a:lnSpc>
                <a:spcBef>
                  <a:spcPct val="0"/>
                </a:spcBef>
              </a:pPr>
              <a:r>
                <a:rPr lang="en-US" sz="2100">
                  <a:solidFill>
                    <a:srgbClr val="FFFFFF"/>
                  </a:solidFill>
                  <a:latin typeface="HK Grotesk"/>
                  <a:ea typeface="HK Grotesk"/>
                  <a:cs typeface="HK Grotesk"/>
                  <a:sym typeface="HK Grotesk"/>
                </a:rPr>
                <a:t>Growth with existing partners</a:t>
              </a:r>
              <a:r>
                <a:rPr lang="en-US" sz="2100" strike="noStrike">
                  <a:solidFill>
                    <a:srgbClr val="FFFFFF"/>
                  </a:solidFill>
                  <a:latin typeface="HK Grotesk"/>
                  <a:ea typeface="HK Grotesk"/>
                  <a:cs typeface="HK Grotesk"/>
                  <a:sym typeface="HK Grotesk"/>
                </a:rPr>
                <a:t> and the upcoming </a:t>
              </a:r>
              <a:r>
                <a:rPr lang="en-US" sz="2100">
                  <a:solidFill>
                    <a:srgbClr val="FFFFFF"/>
                  </a:solidFill>
                  <a:latin typeface="HK Grotesk"/>
                  <a:ea typeface="HK Grotesk"/>
                  <a:cs typeface="HK Grotesk"/>
                  <a:sym typeface="HK Grotesk"/>
                </a:rPr>
                <a:t>Cummins Turbo project will significantly boost revenue, with expected runs driving utilization in Q2.</a:t>
              </a:r>
            </a:p>
          </p:txBody>
        </p:sp>
        <p:sp>
          <p:nvSpPr>
            <p:cNvPr name="TextBox 12" id="12"/>
            <p:cNvSpPr txBox="true"/>
            <p:nvPr/>
          </p:nvSpPr>
          <p:spPr>
            <a:xfrm rot="0">
              <a:off x="0" y="-76200"/>
              <a:ext cx="11059719" cy="632460"/>
            </a:xfrm>
            <a:prstGeom prst="rect">
              <a:avLst/>
            </a:prstGeom>
          </p:spPr>
          <p:txBody>
            <a:bodyPr anchor="t" rtlCol="false" tIns="0" lIns="0" bIns="0" rIns="0">
              <a:spAutoFit/>
            </a:bodyPr>
            <a:lstStyle/>
            <a:p>
              <a:pPr algn="l" marL="0" indent="0" lvl="0">
                <a:lnSpc>
                  <a:spcPts val="4199"/>
                </a:lnSpc>
                <a:spcBef>
                  <a:spcPct val="0"/>
                </a:spcBef>
              </a:pPr>
              <a:r>
                <a:rPr lang="en-US" b="true" sz="2799">
                  <a:solidFill>
                    <a:srgbClr val="FFFFFF"/>
                  </a:solidFill>
                  <a:latin typeface="HK Grotesk Bold"/>
                  <a:ea typeface="HK Grotesk Bold"/>
                  <a:cs typeface="HK Grotesk Bold"/>
                  <a:sym typeface="HK Grotesk Bold"/>
                </a:rPr>
                <a:t>Revenue Target</a:t>
              </a:r>
            </a:p>
          </p:txBody>
        </p:sp>
        <p:sp>
          <p:nvSpPr>
            <p:cNvPr name="TextBox 13" id="13"/>
            <p:cNvSpPr txBox="true"/>
            <p:nvPr/>
          </p:nvSpPr>
          <p:spPr>
            <a:xfrm rot="0">
              <a:off x="0" y="730885"/>
              <a:ext cx="11059719" cy="1026795"/>
            </a:xfrm>
            <a:prstGeom prst="rect">
              <a:avLst/>
            </a:prstGeom>
          </p:spPr>
          <p:txBody>
            <a:bodyPr anchor="t" rtlCol="false" tIns="0" lIns="0" bIns="0" rIns="0">
              <a:spAutoFit/>
            </a:bodyPr>
            <a:lstStyle/>
            <a:p>
              <a:pPr algn="l" marL="0" indent="0" lvl="0">
                <a:lnSpc>
                  <a:spcPts val="3150"/>
                </a:lnSpc>
                <a:spcBef>
                  <a:spcPct val="0"/>
                </a:spcBef>
              </a:pPr>
              <a:r>
                <a:rPr lang="en-US" sz="2100" strike="noStrike">
                  <a:solidFill>
                    <a:srgbClr val="FFFFFF"/>
                  </a:solidFill>
                  <a:latin typeface="HK Grotesk"/>
                  <a:ea typeface="HK Grotesk"/>
                  <a:cs typeface="HK Grotesk"/>
                  <a:sym typeface="HK Grotesk"/>
                </a:rPr>
                <a:t>We aim to grow from </a:t>
              </a:r>
              <a:r>
                <a:rPr lang="en-US" sz="2100">
                  <a:solidFill>
                    <a:srgbClr val="FFFFFF"/>
                  </a:solidFill>
                  <a:latin typeface="HK Grotesk"/>
                  <a:ea typeface="HK Grotesk"/>
                  <a:cs typeface="HK Grotesk"/>
                  <a:sym typeface="HK Grotesk"/>
                </a:rPr>
                <a:t>$150K in FY25 to $800K in FY26, leveraging existing contracts and effectively expanding our client base.</a:t>
              </a:r>
            </a:p>
          </p:txBody>
        </p:sp>
      </p:grpSp>
    </p:spTree>
  </p:cSld>
  <p:clrMapOvr>
    <a:masterClrMapping/>
  </p:clrMapOvr>
</p:sld>
</file>

<file path=ppt/slides/slide8.xml><?xml version="1.0" encoding="utf-8"?>
<p:sld xmlns:p="http://schemas.openxmlformats.org/presentationml/2006/main" xmlns:a="http://schemas.openxmlformats.org/drawingml/2006/main">
  <p:cSld>
    <p:bg>
      <p:bgPr>
        <a:solidFill>
          <a:srgbClr val="26385F"/>
        </a:solidFill>
      </p:bgPr>
    </p:bg>
    <p:spTree>
      <p:nvGrpSpPr>
        <p:cNvPr id="1" name=""/>
        <p:cNvGrpSpPr/>
        <p:nvPr/>
      </p:nvGrpSpPr>
      <p:grpSpPr>
        <a:xfrm>
          <a:off x="0" y="0"/>
          <a:ext cx="0" cy="0"/>
          <a:chOff x="0" y="0"/>
          <a:chExt cx="0" cy="0"/>
        </a:xfrm>
      </p:grpSpPr>
      <p:sp>
        <p:nvSpPr>
          <p:cNvPr name="TextBox 2" id="2"/>
          <p:cNvSpPr txBox="true"/>
          <p:nvPr/>
        </p:nvSpPr>
        <p:spPr>
          <a:xfrm rot="0">
            <a:off x="10652258" y="3576093"/>
            <a:ext cx="6368867" cy="282551"/>
          </a:xfrm>
          <a:prstGeom prst="rect">
            <a:avLst/>
          </a:prstGeom>
        </p:spPr>
        <p:txBody>
          <a:bodyPr anchor="t" rtlCol="false" tIns="0" lIns="0" bIns="0" rIns="0">
            <a:spAutoFit/>
          </a:bodyPr>
          <a:lstStyle/>
          <a:p>
            <a:pPr algn="l" marL="0" indent="0" lvl="0">
              <a:lnSpc>
                <a:spcPts val="2277"/>
              </a:lnSpc>
            </a:pPr>
            <a:r>
              <a:rPr lang="en-US" b="true" sz="1751">
                <a:solidFill>
                  <a:srgbClr val="FFFFFF"/>
                </a:solidFill>
                <a:latin typeface="HK Grotesk Bold"/>
                <a:ea typeface="HK Grotesk Bold"/>
                <a:cs typeface="HK Grotesk Bold"/>
                <a:sym typeface="HK Grotesk Bold"/>
              </a:rPr>
              <a:t>Industrial Services Analytics</a:t>
            </a:r>
          </a:p>
        </p:txBody>
      </p:sp>
      <p:sp>
        <p:nvSpPr>
          <p:cNvPr name="TextBox 3" id="3"/>
          <p:cNvSpPr txBox="true"/>
          <p:nvPr/>
        </p:nvSpPr>
        <p:spPr>
          <a:xfrm rot="0">
            <a:off x="10652258" y="4297841"/>
            <a:ext cx="6368867" cy="282551"/>
          </a:xfrm>
          <a:prstGeom prst="rect">
            <a:avLst/>
          </a:prstGeom>
        </p:spPr>
        <p:txBody>
          <a:bodyPr anchor="t" rtlCol="false" tIns="0" lIns="0" bIns="0" rIns="0">
            <a:spAutoFit/>
          </a:bodyPr>
          <a:lstStyle/>
          <a:p>
            <a:pPr algn="l" marL="0" indent="0" lvl="0">
              <a:lnSpc>
                <a:spcPts val="2277"/>
              </a:lnSpc>
            </a:pPr>
            <a:r>
              <a:rPr lang="en-US" b="true" sz="1751">
                <a:solidFill>
                  <a:srgbClr val="FFFFFF"/>
                </a:solidFill>
                <a:latin typeface="HK Grotesk Bold"/>
                <a:ea typeface="HK Grotesk Bold"/>
                <a:cs typeface="HK Grotesk Bold"/>
                <a:sym typeface="HK Grotesk Bold"/>
              </a:rPr>
              <a:t>Comprehensive capacity and productivity model development</a:t>
            </a:r>
          </a:p>
        </p:txBody>
      </p:sp>
      <p:sp>
        <p:nvSpPr>
          <p:cNvPr name="TextBox 4" id="4"/>
          <p:cNvSpPr txBox="true"/>
          <p:nvPr/>
        </p:nvSpPr>
        <p:spPr>
          <a:xfrm rot="0">
            <a:off x="10652258" y="5007545"/>
            <a:ext cx="6368867" cy="282551"/>
          </a:xfrm>
          <a:prstGeom prst="rect">
            <a:avLst/>
          </a:prstGeom>
        </p:spPr>
        <p:txBody>
          <a:bodyPr anchor="t" rtlCol="false" tIns="0" lIns="0" bIns="0" rIns="0">
            <a:spAutoFit/>
          </a:bodyPr>
          <a:lstStyle/>
          <a:p>
            <a:pPr algn="l" marL="0" indent="0" lvl="0">
              <a:lnSpc>
                <a:spcPts val="2277"/>
              </a:lnSpc>
            </a:pPr>
            <a:r>
              <a:rPr lang="en-US" b="true" sz="1751">
                <a:solidFill>
                  <a:srgbClr val="FFFFFF"/>
                </a:solidFill>
                <a:latin typeface="HK Grotesk Bold"/>
                <a:ea typeface="HK Grotesk Bold"/>
                <a:cs typeface="HK Grotesk Bold"/>
                <a:sym typeface="HK Grotesk Bold"/>
              </a:rPr>
              <a:t>Pricing strategy refinement</a:t>
            </a:r>
          </a:p>
        </p:txBody>
      </p:sp>
      <p:sp>
        <p:nvSpPr>
          <p:cNvPr name="TextBox 5" id="5"/>
          <p:cNvSpPr txBox="true"/>
          <p:nvPr/>
        </p:nvSpPr>
        <p:spPr>
          <a:xfrm rot="0">
            <a:off x="10652258" y="5741337"/>
            <a:ext cx="6368867" cy="282551"/>
          </a:xfrm>
          <a:prstGeom prst="rect">
            <a:avLst/>
          </a:prstGeom>
        </p:spPr>
        <p:txBody>
          <a:bodyPr anchor="t" rtlCol="false" tIns="0" lIns="0" bIns="0" rIns="0">
            <a:spAutoFit/>
          </a:bodyPr>
          <a:lstStyle/>
          <a:p>
            <a:pPr algn="l" marL="0" indent="0" lvl="0">
              <a:lnSpc>
                <a:spcPts val="2277"/>
              </a:lnSpc>
            </a:pPr>
            <a:r>
              <a:rPr lang="en-US" b="true" sz="1751">
                <a:solidFill>
                  <a:srgbClr val="FFFFFF"/>
                </a:solidFill>
                <a:latin typeface="HK Grotesk Bold"/>
                <a:ea typeface="HK Grotesk Bold"/>
                <a:cs typeface="HK Grotesk Bold"/>
                <a:sym typeface="HK Grotesk Bold"/>
              </a:rPr>
              <a:t>Contribution margin analysis by contract type</a:t>
            </a:r>
          </a:p>
        </p:txBody>
      </p:sp>
      <p:sp>
        <p:nvSpPr>
          <p:cNvPr name="TextBox 6" id="6"/>
          <p:cNvSpPr txBox="true"/>
          <p:nvPr/>
        </p:nvSpPr>
        <p:spPr>
          <a:xfrm rot="0">
            <a:off x="10652258" y="6455905"/>
            <a:ext cx="6368867" cy="282551"/>
          </a:xfrm>
          <a:prstGeom prst="rect">
            <a:avLst/>
          </a:prstGeom>
        </p:spPr>
        <p:txBody>
          <a:bodyPr anchor="t" rtlCol="false" tIns="0" lIns="0" bIns="0" rIns="0">
            <a:spAutoFit/>
          </a:bodyPr>
          <a:lstStyle/>
          <a:p>
            <a:pPr algn="l" marL="0" indent="0" lvl="0">
              <a:lnSpc>
                <a:spcPts val="2277"/>
              </a:lnSpc>
            </a:pPr>
            <a:r>
              <a:rPr lang="en-US" b="true" sz="1751">
                <a:solidFill>
                  <a:srgbClr val="FFFFFF"/>
                </a:solidFill>
                <a:latin typeface="HK Grotesk Bold"/>
                <a:ea typeface="HK Grotesk Bold"/>
                <a:cs typeface="HK Grotesk Bold"/>
                <a:sym typeface="HK Grotesk Bold"/>
              </a:rPr>
              <a:t>Scalability planning</a:t>
            </a:r>
          </a:p>
        </p:txBody>
      </p:sp>
      <p:sp>
        <p:nvSpPr>
          <p:cNvPr name="AutoShape 7" id="7"/>
          <p:cNvSpPr/>
          <p:nvPr/>
        </p:nvSpPr>
        <p:spPr>
          <a:xfrm>
            <a:off x="9307106" y="4047591"/>
            <a:ext cx="8466544" cy="0"/>
          </a:xfrm>
          <a:prstGeom prst="line">
            <a:avLst/>
          </a:prstGeom>
          <a:ln cap="rnd" w="9525">
            <a:solidFill>
              <a:srgbClr val="3E4F78"/>
            </a:solidFill>
            <a:prstDash val="solid"/>
            <a:headEnd type="none" len="sm" w="sm"/>
            <a:tailEnd type="none" len="sm" w="sm"/>
          </a:ln>
        </p:spPr>
      </p:sp>
      <p:sp>
        <p:nvSpPr>
          <p:cNvPr name="AutoShape 8" id="8"/>
          <p:cNvSpPr/>
          <p:nvPr/>
        </p:nvSpPr>
        <p:spPr>
          <a:xfrm>
            <a:off x="9307106" y="4769339"/>
            <a:ext cx="8466544" cy="0"/>
          </a:xfrm>
          <a:prstGeom prst="line">
            <a:avLst/>
          </a:prstGeom>
          <a:ln cap="rnd" w="9525">
            <a:solidFill>
              <a:srgbClr val="3E4F78"/>
            </a:solidFill>
            <a:prstDash val="solid"/>
            <a:headEnd type="none" len="sm" w="sm"/>
            <a:tailEnd type="none" len="sm" w="sm"/>
          </a:ln>
        </p:spPr>
      </p:sp>
      <p:sp>
        <p:nvSpPr>
          <p:cNvPr name="AutoShape 9" id="9"/>
          <p:cNvSpPr/>
          <p:nvPr/>
        </p:nvSpPr>
        <p:spPr>
          <a:xfrm rot="0">
            <a:off x="9307106" y="6215040"/>
            <a:ext cx="8466544" cy="0"/>
          </a:xfrm>
          <a:prstGeom prst="line">
            <a:avLst/>
          </a:prstGeom>
          <a:ln cap="rnd" w="9525">
            <a:solidFill>
              <a:srgbClr val="3E4F78"/>
            </a:solidFill>
            <a:prstDash val="solid"/>
            <a:headEnd type="none" len="sm" w="sm"/>
            <a:tailEnd type="none" len="sm" w="sm"/>
          </a:ln>
        </p:spPr>
      </p:sp>
      <p:sp>
        <p:nvSpPr>
          <p:cNvPr name="AutoShape 10" id="10"/>
          <p:cNvSpPr/>
          <p:nvPr/>
        </p:nvSpPr>
        <p:spPr>
          <a:xfrm rot="0">
            <a:off x="9307106" y="5488882"/>
            <a:ext cx="8466544" cy="0"/>
          </a:xfrm>
          <a:prstGeom prst="line">
            <a:avLst/>
          </a:prstGeom>
          <a:ln cap="rnd" w="9525">
            <a:solidFill>
              <a:srgbClr val="3E4F78"/>
            </a:solidFill>
            <a:prstDash val="solid"/>
            <a:headEnd type="none" len="sm" w="sm"/>
            <a:tailEnd type="none" len="sm" w="sm"/>
          </a:ln>
        </p:spPr>
      </p:sp>
      <p:sp>
        <p:nvSpPr>
          <p:cNvPr name="AutoShape 11" id="11"/>
          <p:cNvSpPr/>
          <p:nvPr/>
        </p:nvSpPr>
        <p:spPr>
          <a:xfrm rot="5397902">
            <a:off x="8558606" y="5132418"/>
            <a:ext cx="3613151" cy="0"/>
          </a:xfrm>
          <a:prstGeom prst="line">
            <a:avLst/>
          </a:prstGeom>
          <a:ln cap="rnd" w="9525">
            <a:solidFill>
              <a:srgbClr val="3E4F78"/>
            </a:solidFill>
            <a:prstDash val="solid"/>
            <a:headEnd type="none" len="sm" w="sm"/>
            <a:tailEnd type="none" len="sm" w="sm"/>
          </a:ln>
        </p:spPr>
      </p:sp>
      <p:sp>
        <p:nvSpPr>
          <p:cNvPr name="TextBox 12" id="12"/>
          <p:cNvSpPr txBox="true"/>
          <p:nvPr/>
        </p:nvSpPr>
        <p:spPr>
          <a:xfrm rot="0">
            <a:off x="9783349" y="3564048"/>
            <a:ext cx="125313" cy="273685"/>
          </a:xfrm>
          <a:prstGeom prst="rect">
            <a:avLst/>
          </a:prstGeom>
        </p:spPr>
        <p:txBody>
          <a:bodyPr anchor="t" rtlCol="false" tIns="0" lIns="0" bIns="0" rIns="0">
            <a:spAutoFit/>
          </a:bodyPr>
          <a:lstStyle/>
          <a:p>
            <a:pPr algn="l">
              <a:lnSpc>
                <a:spcPts val="2210"/>
              </a:lnSpc>
            </a:pPr>
            <a:r>
              <a:rPr lang="en-US" b="true" sz="1700">
                <a:solidFill>
                  <a:srgbClr val="FFFFFF"/>
                </a:solidFill>
                <a:latin typeface="HK Grotesk Bold"/>
                <a:ea typeface="HK Grotesk Bold"/>
                <a:cs typeface="HK Grotesk Bold"/>
                <a:sym typeface="HK Grotesk Bold"/>
              </a:rPr>
              <a:t>1</a:t>
            </a:r>
          </a:p>
        </p:txBody>
      </p:sp>
      <p:sp>
        <p:nvSpPr>
          <p:cNvPr name="TextBox 13" id="13"/>
          <p:cNvSpPr txBox="true"/>
          <p:nvPr/>
        </p:nvSpPr>
        <p:spPr>
          <a:xfrm rot="0">
            <a:off x="9783349" y="4285797"/>
            <a:ext cx="125313" cy="273685"/>
          </a:xfrm>
          <a:prstGeom prst="rect">
            <a:avLst/>
          </a:prstGeom>
        </p:spPr>
        <p:txBody>
          <a:bodyPr anchor="t" rtlCol="false" tIns="0" lIns="0" bIns="0" rIns="0">
            <a:spAutoFit/>
          </a:bodyPr>
          <a:lstStyle/>
          <a:p>
            <a:pPr algn="l">
              <a:lnSpc>
                <a:spcPts val="2210"/>
              </a:lnSpc>
            </a:pPr>
            <a:r>
              <a:rPr lang="en-US" b="true" sz="1700">
                <a:solidFill>
                  <a:srgbClr val="FFFFFF"/>
                </a:solidFill>
                <a:latin typeface="HK Grotesk Bold"/>
                <a:ea typeface="HK Grotesk Bold"/>
                <a:cs typeface="HK Grotesk Bold"/>
                <a:sym typeface="HK Grotesk Bold"/>
              </a:rPr>
              <a:t>2</a:t>
            </a:r>
          </a:p>
        </p:txBody>
      </p:sp>
      <p:sp>
        <p:nvSpPr>
          <p:cNvPr name="TextBox 14" id="14"/>
          <p:cNvSpPr txBox="true"/>
          <p:nvPr/>
        </p:nvSpPr>
        <p:spPr>
          <a:xfrm rot="0">
            <a:off x="9783349" y="5007545"/>
            <a:ext cx="125313" cy="273685"/>
          </a:xfrm>
          <a:prstGeom prst="rect">
            <a:avLst/>
          </a:prstGeom>
        </p:spPr>
        <p:txBody>
          <a:bodyPr anchor="t" rtlCol="false" tIns="0" lIns="0" bIns="0" rIns="0">
            <a:spAutoFit/>
          </a:bodyPr>
          <a:lstStyle/>
          <a:p>
            <a:pPr algn="l">
              <a:lnSpc>
                <a:spcPts val="2210"/>
              </a:lnSpc>
            </a:pPr>
            <a:r>
              <a:rPr lang="en-US" b="true" sz="1700">
                <a:solidFill>
                  <a:srgbClr val="FFFFFF"/>
                </a:solidFill>
                <a:latin typeface="HK Grotesk Bold"/>
                <a:ea typeface="HK Grotesk Bold"/>
                <a:cs typeface="HK Grotesk Bold"/>
                <a:sym typeface="HK Grotesk Bold"/>
              </a:rPr>
              <a:t>3</a:t>
            </a:r>
          </a:p>
        </p:txBody>
      </p:sp>
      <p:sp>
        <p:nvSpPr>
          <p:cNvPr name="TextBox 15" id="15"/>
          <p:cNvSpPr txBox="true"/>
          <p:nvPr/>
        </p:nvSpPr>
        <p:spPr>
          <a:xfrm rot="0">
            <a:off x="9783349" y="5729293"/>
            <a:ext cx="125313" cy="273685"/>
          </a:xfrm>
          <a:prstGeom prst="rect">
            <a:avLst/>
          </a:prstGeom>
        </p:spPr>
        <p:txBody>
          <a:bodyPr anchor="t" rtlCol="false" tIns="0" lIns="0" bIns="0" rIns="0">
            <a:spAutoFit/>
          </a:bodyPr>
          <a:lstStyle/>
          <a:p>
            <a:pPr algn="l">
              <a:lnSpc>
                <a:spcPts val="2210"/>
              </a:lnSpc>
            </a:pPr>
            <a:r>
              <a:rPr lang="en-US" b="true" sz="1700">
                <a:solidFill>
                  <a:srgbClr val="FFFFFF"/>
                </a:solidFill>
                <a:latin typeface="HK Grotesk Bold"/>
                <a:ea typeface="HK Grotesk Bold"/>
                <a:cs typeface="HK Grotesk Bold"/>
                <a:sym typeface="HK Grotesk Bold"/>
              </a:rPr>
              <a:t>4</a:t>
            </a:r>
          </a:p>
        </p:txBody>
      </p:sp>
      <p:sp>
        <p:nvSpPr>
          <p:cNvPr name="TextBox 16" id="16"/>
          <p:cNvSpPr txBox="true"/>
          <p:nvPr/>
        </p:nvSpPr>
        <p:spPr>
          <a:xfrm rot="0">
            <a:off x="9783349" y="6451041"/>
            <a:ext cx="125313" cy="273685"/>
          </a:xfrm>
          <a:prstGeom prst="rect">
            <a:avLst/>
          </a:prstGeom>
        </p:spPr>
        <p:txBody>
          <a:bodyPr anchor="t" rtlCol="false" tIns="0" lIns="0" bIns="0" rIns="0">
            <a:spAutoFit/>
          </a:bodyPr>
          <a:lstStyle/>
          <a:p>
            <a:pPr algn="l">
              <a:lnSpc>
                <a:spcPts val="2210"/>
              </a:lnSpc>
            </a:pPr>
            <a:r>
              <a:rPr lang="en-US" b="true" sz="1700">
                <a:solidFill>
                  <a:srgbClr val="FFFFFF"/>
                </a:solidFill>
                <a:latin typeface="HK Grotesk Bold"/>
                <a:ea typeface="HK Grotesk Bold"/>
                <a:cs typeface="HK Grotesk Bold"/>
                <a:sym typeface="HK Grotesk Bold"/>
              </a:rPr>
              <a:t>5</a:t>
            </a:r>
          </a:p>
        </p:txBody>
      </p:sp>
      <p:sp>
        <p:nvSpPr>
          <p:cNvPr name="TextBox 17" id="17"/>
          <p:cNvSpPr txBox="true"/>
          <p:nvPr/>
        </p:nvSpPr>
        <p:spPr>
          <a:xfrm rot="0">
            <a:off x="2728281" y="2943225"/>
            <a:ext cx="5089900" cy="4391025"/>
          </a:xfrm>
          <a:prstGeom prst="rect">
            <a:avLst/>
          </a:prstGeom>
        </p:spPr>
        <p:txBody>
          <a:bodyPr anchor="t" rtlCol="false" tIns="0" lIns="0" bIns="0" rIns="0">
            <a:spAutoFit/>
          </a:bodyPr>
          <a:lstStyle/>
          <a:p>
            <a:pPr algn="l" marL="0" indent="0" lvl="0">
              <a:lnSpc>
                <a:spcPts val="8640"/>
              </a:lnSpc>
            </a:pPr>
            <a:r>
              <a:rPr lang="en-US" b="true" sz="7200" strike="noStrike">
                <a:solidFill>
                  <a:srgbClr val="FFFFFF"/>
                </a:solidFill>
                <a:latin typeface="HK Grotesk Bold"/>
                <a:ea typeface="HK Grotesk Bold"/>
                <a:cs typeface="HK Grotesk Bold"/>
                <a:sym typeface="HK Grotesk Bold"/>
              </a:rPr>
              <a:t>2026 Finance Committee Activities</a:t>
            </a:r>
          </a:p>
        </p:txBody>
      </p:sp>
      <p:sp>
        <p:nvSpPr>
          <p:cNvPr name="AutoShape 18" id="18"/>
          <p:cNvSpPr/>
          <p:nvPr/>
        </p:nvSpPr>
        <p:spPr>
          <a:xfrm rot="0">
            <a:off x="-181954" y="1019175"/>
            <a:ext cx="18651907" cy="0"/>
          </a:xfrm>
          <a:prstGeom prst="line">
            <a:avLst/>
          </a:prstGeom>
          <a:ln cap="flat" w="9525">
            <a:solidFill>
              <a:srgbClr val="3E4F78"/>
            </a:solidFill>
            <a:prstDash val="solid"/>
            <a:headEnd type="none" len="sm" w="sm"/>
            <a:tailEnd type="none" len="sm" w="sm"/>
          </a:ln>
        </p:spPr>
      </p:sp>
      <p:sp>
        <p:nvSpPr>
          <p:cNvPr name="AutoShape 19" id="19"/>
          <p:cNvSpPr/>
          <p:nvPr/>
        </p:nvSpPr>
        <p:spPr>
          <a:xfrm rot="0">
            <a:off x="-181954" y="9248775"/>
            <a:ext cx="18651907" cy="0"/>
          </a:xfrm>
          <a:prstGeom prst="line">
            <a:avLst/>
          </a:prstGeom>
          <a:ln cap="flat" w="9525">
            <a:solidFill>
              <a:srgbClr val="3E4F78"/>
            </a:solidFill>
            <a:prstDash val="solid"/>
            <a:headEnd type="none" len="sm" w="sm"/>
            <a:tailEnd type="none" len="sm" w="sm"/>
          </a:ln>
        </p:spPr>
      </p:sp>
      <p:sp>
        <p:nvSpPr>
          <p:cNvPr name="AutoShape 20" id="20"/>
          <p:cNvSpPr/>
          <p:nvPr/>
        </p:nvSpPr>
        <p:spPr>
          <a:xfrm rot="-5400000">
            <a:off x="-3602528" y="5519737"/>
            <a:ext cx="11049000" cy="0"/>
          </a:xfrm>
          <a:prstGeom prst="line">
            <a:avLst/>
          </a:prstGeom>
          <a:ln cap="flat" w="9525">
            <a:solidFill>
              <a:srgbClr val="3E4F78"/>
            </a:solidFill>
            <a:prstDash val="solid"/>
            <a:headEnd type="none" len="sm" w="sm"/>
            <a:tailEnd type="none" len="sm" w="sm"/>
          </a:ln>
        </p:spPr>
      </p:sp>
      <p:sp>
        <p:nvSpPr>
          <p:cNvPr name="AutoShape 21" id="21"/>
          <p:cNvSpPr/>
          <p:nvPr/>
        </p:nvSpPr>
        <p:spPr>
          <a:xfrm rot="-5400000">
            <a:off x="3105123" y="5519737"/>
            <a:ext cx="11049000" cy="0"/>
          </a:xfrm>
          <a:prstGeom prst="line">
            <a:avLst/>
          </a:prstGeom>
          <a:ln cap="flat" w="9525">
            <a:solidFill>
              <a:srgbClr val="3E4F78"/>
            </a:solidFill>
            <a:prstDash val="solid"/>
            <a:headEnd type="none" len="sm" w="sm"/>
            <a:tailEnd type="none" len="sm" w="sm"/>
          </a:ln>
        </p:spPr>
      </p:sp>
    </p:spTree>
  </p:cSld>
  <p:clrMapOvr>
    <a:masterClrMapping/>
  </p:clrMapOvr>
</p:sld>
</file>

<file path=ppt/slides/slide9.xml><?xml version="1.0" encoding="utf-8"?>
<p:sld xmlns:p="http://schemas.openxmlformats.org/presentationml/2006/main" xmlns:a="http://schemas.openxmlformats.org/drawingml/2006/main">
  <p:cSld>
    <p:bg>
      <p:bgPr>
        <a:solidFill>
          <a:srgbClr val="26385F"/>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312557" y="219915"/>
          <a:ext cx="15662887" cy="9847169"/>
        </p:xfrm>
        <a:graphic>
          <a:graphicData uri="http://schemas.openxmlformats.org/drawingml/2006/table">
            <a:tbl>
              <a:tblPr/>
              <a:tblGrid>
                <a:gridCol w="1481145"/>
                <a:gridCol w="1452281"/>
                <a:gridCol w="2101406"/>
                <a:gridCol w="1452281"/>
                <a:gridCol w="1452281"/>
                <a:gridCol w="1452281"/>
                <a:gridCol w="1452281"/>
                <a:gridCol w="1452281"/>
                <a:gridCol w="1452281"/>
                <a:gridCol w="1914370"/>
              </a:tblGrid>
              <a:tr h="514848">
                <a:tc gridSpan="10">
                  <a:txBody>
                    <a:bodyPr anchor="t" rtlCol="false"/>
                    <a:lstStyle/>
                    <a:p>
                      <a:pPr algn="l">
                        <a:lnSpc>
                          <a:spcPts val="2544"/>
                        </a:lnSpc>
                        <a:defRPr/>
                      </a:pPr>
                      <a:r>
                        <a:rPr lang="en-US" b="true" sz="1817">
                          <a:solidFill>
                            <a:srgbClr val="FFFFFF"/>
                          </a:solidFill>
                          <a:latin typeface="Canva Sans Bold"/>
                          <a:ea typeface="Canva Sans Bold"/>
                          <a:cs typeface="Canva Sans Bold"/>
                          <a:sym typeface="Canva Sans Bold"/>
                        </a:rPr>
                        <a:t>INDUSTRIAL SERVICES CONTRACTS - 2026</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A6A6A6"/>
                      </a:solidFill>
                      <a:prstDash val="solid"/>
                      <a:round/>
                      <a:headEnd type="none" w="med" len="med"/>
                      <a:tailEnd type="none" w="med" len="med"/>
                    </a:lnB>
                    <a:solidFill>
                      <a:srgbClr val="005A70"/>
                    </a:solidFill>
                  </a:tcPr>
                </a:tc>
                <a:tc hMerge="true">
                  <a:txBody>
                    <a:bodyPr anchor="t" rtlCol="false"/>
                    <a:lstStyle/>
                    <a:p>
                      <a:pPr algn="l">
                        <a:lnSpc>
                          <a:spcPts val="2544"/>
                        </a:lnSpc>
                        <a:defRPr/>
                      </a:pPr>
                      <a:r>
                        <a:rPr lang="en-US" b="true" sz="1817">
                          <a:solidFill>
                            <a:srgbClr val="FFFFFF"/>
                          </a:solidFill>
                          <a:latin typeface="Canva Sans Bold"/>
                          <a:ea typeface="Canva Sans Bold"/>
                          <a:cs typeface="Canva Sans Bold"/>
                          <a:sym typeface="Canva Sans Bold"/>
                        </a:rPr>
                        <a:t>INDUSTRIAL SERVICES CONTRACTS - 2026</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A6A6A6"/>
                      </a:solidFill>
                      <a:prstDash val="solid"/>
                      <a:round/>
                      <a:headEnd type="none" w="med" len="med"/>
                      <a:tailEnd type="none" w="med" len="med"/>
                    </a:lnB>
                    <a:solidFill>
                      <a:srgbClr val="005A70"/>
                    </a:solidFill>
                  </a:tcPr>
                </a:tc>
                <a:tc hMerge="true">
                  <a:txBody>
                    <a:bodyPr anchor="t" rtlCol="false"/>
                    <a:lstStyle/>
                    <a:p>
                      <a:pPr algn="l">
                        <a:lnSpc>
                          <a:spcPts val="2544"/>
                        </a:lnSpc>
                        <a:defRPr/>
                      </a:pPr>
                      <a:r>
                        <a:rPr lang="en-US" b="true" sz="1817">
                          <a:solidFill>
                            <a:srgbClr val="FFFFFF"/>
                          </a:solidFill>
                          <a:latin typeface="Canva Sans Bold"/>
                          <a:ea typeface="Canva Sans Bold"/>
                          <a:cs typeface="Canva Sans Bold"/>
                          <a:sym typeface="Canva Sans Bold"/>
                        </a:rPr>
                        <a:t>INDUSTRIAL SERVICES CONTRACTS - 2026</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A6A6A6"/>
                      </a:solidFill>
                      <a:prstDash val="solid"/>
                      <a:round/>
                      <a:headEnd type="none" w="med" len="med"/>
                      <a:tailEnd type="none" w="med" len="med"/>
                    </a:lnB>
                    <a:solidFill>
                      <a:srgbClr val="005A70"/>
                    </a:solidFill>
                  </a:tcPr>
                </a:tc>
                <a:tc hMerge="true">
                  <a:txBody>
                    <a:bodyPr anchor="t" rtlCol="false"/>
                    <a:lstStyle/>
                    <a:p>
                      <a:pPr algn="l">
                        <a:lnSpc>
                          <a:spcPts val="2544"/>
                        </a:lnSpc>
                        <a:defRPr/>
                      </a:pPr>
                      <a:r>
                        <a:rPr lang="en-US" b="true" sz="1817">
                          <a:solidFill>
                            <a:srgbClr val="FFFFFF"/>
                          </a:solidFill>
                          <a:latin typeface="Canva Sans Bold"/>
                          <a:ea typeface="Canva Sans Bold"/>
                          <a:cs typeface="Canva Sans Bold"/>
                          <a:sym typeface="Canva Sans Bold"/>
                        </a:rPr>
                        <a:t>INDUSTRIAL SERVICES CONTRACTS - 2026</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A6A6A6"/>
                      </a:solidFill>
                      <a:prstDash val="solid"/>
                      <a:round/>
                      <a:headEnd type="none" w="med" len="med"/>
                      <a:tailEnd type="none" w="med" len="med"/>
                    </a:lnB>
                    <a:solidFill>
                      <a:srgbClr val="005A70"/>
                    </a:solidFill>
                  </a:tcPr>
                </a:tc>
                <a:tc hMerge="true">
                  <a:txBody>
                    <a:bodyPr anchor="t" rtlCol="false"/>
                    <a:lstStyle/>
                    <a:p>
                      <a:pPr algn="l">
                        <a:lnSpc>
                          <a:spcPts val="2544"/>
                        </a:lnSpc>
                        <a:defRPr/>
                      </a:pPr>
                      <a:r>
                        <a:rPr lang="en-US" b="true" sz="1817">
                          <a:solidFill>
                            <a:srgbClr val="FFFFFF"/>
                          </a:solidFill>
                          <a:latin typeface="Canva Sans Bold"/>
                          <a:ea typeface="Canva Sans Bold"/>
                          <a:cs typeface="Canva Sans Bold"/>
                          <a:sym typeface="Canva Sans Bold"/>
                        </a:rPr>
                        <a:t>INDUSTRIAL SERVICES CONTRACTS - 2026</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A6A6A6"/>
                      </a:solidFill>
                      <a:prstDash val="solid"/>
                      <a:round/>
                      <a:headEnd type="none" w="med" len="med"/>
                      <a:tailEnd type="none" w="med" len="med"/>
                    </a:lnB>
                    <a:solidFill>
                      <a:srgbClr val="005A70"/>
                    </a:solidFill>
                  </a:tcPr>
                </a:tc>
                <a:tc hMerge="true">
                  <a:txBody>
                    <a:bodyPr anchor="t" rtlCol="false"/>
                    <a:lstStyle/>
                    <a:p>
                      <a:pPr algn="l">
                        <a:lnSpc>
                          <a:spcPts val="2544"/>
                        </a:lnSpc>
                        <a:defRPr/>
                      </a:pPr>
                      <a:r>
                        <a:rPr lang="en-US" b="true" sz="1817">
                          <a:solidFill>
                            <a:srgbClr val="FFFFFF"/>
                          </a:solidFill>
                          <a:latin typeface="Canva Sans Bold"/>
                          <a:ea typeface="Canva Sans Bold"/>
                          <a:cs typeface="Canva Sans Bold"/>
                          <a:sym typeface="Canva Sans Bold"/>
                        </a:rPr>
                        <a:t>INDUSTRIAL SERVICES CONTRACTS - 2026</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A6A6A6"/>
                      </a:solidFill>
                      <a:prstDash val="solid"/>
                      <a:round/>
                      <a:headEnd type="none" w="med" len="med"/>
                      <a:tailEnd type="none" w="med" len="med"/>
                    </a:lnB>
                    <a:solidFill>
                      <a:srgbClr val="005A70"/>
                    </a:solidFill>
                  </a:tcPr>
                </a:tc>
                <a:tc hMerge="true">
                  <a:txBody>
                    <a:bodyPr anchor="t" rtlCol="false"/>
                    <a:lstStyle/>
                    <a:p>
                      <a:pPr algn="l">
                        <a:lnSpc>
                          <a:spcPts val="2544"/>
                        </a:lnSpc>
                        <a:defRPr/>
                      </a:pPr>
                      <a:r>
                        <a:rPr lang="en-US" b="true" sz="1817">
                          <a:solidFill>
                            <a:srgbClr val="FFFFFF"/>
                          </a:solidFill>
                          <a:latin typeface="Canva Sans Bold"/>
                          <a:ea typeface="Canva Sans Bold"/>
                          <a:cs typeface="Canva Sans Bold"/>
                          <a:sym typeface="Canva Sans Bold"/>
                        </a:rPr>
                        <a:t>INDUSTRIAL SERVICES CONTRACTS - 2026</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A6A6A6"/>
                      </a:solidFill>
                      <a:prstDash val="solid"/>
                      <a:round/>
                      <a:headEnd type="none" w="med" len="med"/>
                      <a:tailEnd type="none" w="med" len="med"/>
                    </a:lnB>
                    <a:solidFill>
                      <a:srgbClr val="005A70"/>
                    </a:solidFill>
                  </a:tcPr>
                </a:tc>
                <a:tc hMerge="true">
                  <a:txBody>
                    <a:bodyPr anchor="t" rtlCol="false"/>
                    <a:lstStyle/>
                    <a:p>
                      <a:pPr algn="l">
                        <a:lnSpc>
                          <a:spcPts val="2544"/>
                        </a:lnSpc>
                        <a:defRPr/>
                      </a:pPr>
                      <a:r>
                        <a:rPr lang="en-US" b="true" sz="1817">
                          <a:solidFill>
                            <a:srgbClr val="FFFFFF"/>
                          </a:solidFill>
                          <a:latin typeface="Canva Sans Bold"/>
                          <a:ea typeface="Canva Sans Bold"/>
                          <a:cs typeface="Canva Sans Bold"/>
                          <a:sym typeface="Canva Sans Bold"/>
                        </a:rPr>
                        <a:t>INDUSTRIAL SERVICES CONTRACTS - 2026</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A6A6A6"/>
                      </a:solidFill>
                      <a:prstDash val="solid"/>
                      <a:round/>
                      <a:headEnd type="none" w="med" len="med"/>
                      <a:tailEnd type="none" w="med" len="med"/>
                    </a:lnB>
                    <a:solidFill>
                      <a:srgbClr val="005A70"/>
                    </a:solidFill>
                  </a:tcPr>
                </a:tc>
                <a:tc hMerge="true">
                  <a:txBody>
                    <a:bodyPr anchor="t" rtlCol="false"/>
                    <a:lstStyle/>
                    <a:p>
                      <a:pPr algn="l">
                        <a:lnSpc>
                          <a:spcPts val="2544"/>
                        </a:lnSpc>
                        <a:defRPr/>
                      </a:pPr>
                      <a:r>
                        <a:rPr lang="en-US" b="true" sz="1817">
                          <a:solidFill>
                            <a:srgbClr val="FFFFFF"/>
                          </a:solidFill>
                          <a:latin typeface="Canva Sans Bold"/>
                          <a:ea typeface="Canva Sans Bold"/>
                          <a:cs typeface="Canva Sans Bold"/>
                          <a:sym typeface="Canva Sans Bold"/>
                        </a:rPr>
                        <a:t>INDUSTRIAL SERVICES CONTRACTS - 2026</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A6A6A6"/>
                      </a:solidFill>
                      <a:prstDash val="solid"/>
                      <a:round/>
                      <a:headEnd type="none" w="med" len="med"/>
                      <a:tailEnd type="none" w="med" len="med"/>
                    </a:lnB>
                    <a:solidFill>
                      <a:srgbClr val="005A70"/>
                    </a:solidFill>
                  </a:tcPr>
                </a:tc>
                <a:tc hMerge="true">
                  <a:txBody>
                    <a:bodyPr anchor="t" rtlCol="false"/>
                    <a:lstStyle/>
                    <a:p>
                      <a:pPr algn="l">
                        <a:lnSpc>
                          <a:spcPts val="2544"/>
                        </a:lnSpc>
                        <a:defRPr/>
                      </a:pPr>
                      <a:r>
                        <a:rPr lang="en-US" b="true" sz="1817">
                          <a:solidFill>
                            <a:srgbClr val="FFFFFF"/>
                          </a:solidFill>
                          <a:latin typeface="Canva Sans Bold"/>
                          <a:ea typeface="Canva Sans Bold"/>
                          <a:cs typeface="Canva Sans Bold"/>
                          <a:sym typeface="Canva Sans Bold"/>
                        </a:rPr>
                        <a:t>INDUSTRIAL SERVICES CONTRACTS - 2026</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A6A6A6"/>
                      </a:solidFill>
                      <a:prstDash val="solid"/>
                      <a:round/>
                      <a:headEnd type="none" w="med" len="med"/>
                      <a:tailEnd type="none" w="med" len="med"/>
                    </a:lnB>
                    <a:solidFill>
                      <a:srgbClr val="005A70"/>
                    </a:solidFill>
                  </a:tcPr>
                </a:tc>
              </a:tr>
              <a:tr h="484002">
                <a:tc>
                  <a:txBody>
                    <a:bodyPr anchor="t" rtlCol="false"/>
                    <a:lstStyle/>
                    <a:p>
                      <a:pPr algn="ctr">
                        <a:lnSpc>
                          <a:spcPts val="1896"/>
                        </a:lnSpc>
                        <a:defRPr/>
                      </a:pPr>
                      <a:r>
                        <a:rPr lang="en-US" b="true" sz="1354">
                          <a:solidFill>
                            <a:srgbClr val="FFFFFF"/>
                          </a:solidFill>
                          <a:latin typeface="Canva Sans Bold"/>
                          <a:ea typeface="Canva Sans Bold"/>
                          <a:cs typeface="Canva Sans Bold"/>
                          <a:sym typeface="Canva Sans Bold"/>
                        </a:rPr>
                        <a:t>Client</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solidFill>
                      <a:srgbClr val="A3A9AF"/>
                    </a:solidFill>
                  </a:tcPr>
                </a:tc>
                <a:tc>
                  <a:txBody>
                    <a:bodyPr anchor="t" rtlCol="false"/>
                    <a:lstStyle/>
                    <a:p>
                      <a:pPr algn="ctr">
                        <a:lnSpc>
                          <a:spcPts val="1896"/>
                        </a:lnSpc>
                        <a:defRPr/>
                      </a:pPr>
                      <a:r>
                        <a:rPr lang="en-US" b="true" sz="1354">
                          <a:solidFill>
                            <a:srgbClr val="FFFFFF"/>
                          </a:solidFill>
                          <a:latin typeface="Canva Sans Bold"/>
                          <a:ea typeface="Canva Sans Bold"/>
                          <a:cs typeface="Canva Sans Bold"/>
                          <a:sym typeface="Canva Sans Bold"/>
                        </a:rPr>
                        <a:t>Location</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solidFill>
                      <a:srgbClr val="A3A9AF"/>
                    </a:solidFill>
                  </a:tcPr>
                </a:tc>
                <a:tc>
                  <a:txBody>
                    <a:bodyPr anchor="t" rtlCol="false"/>
                    <a:lstStyle/>
                    <a:p>
                      <a:pPr algn="ctr">
                        <a:lnSpc>
                          <a:spcPts val="1896"/>
                        </a:lnSpc>
                        <a:defRPr/>
                      </a:pPr>
                      <a:r>
                        <a:rPr lang="en-US" b="true" sz="1354">
                          <a:solidFill>
                            <a:srgbClr val="FFFFFF"/>
                          </a:solidFill>
                          <a:latin typeface="Canva Sans Bold"/>
                          <a:ea typeface="Canva Sans Bold"/>
                          <a:cs typeface="Canva Sans Bold"/>
                          <a:sym typeface="Canva Sans Bold"/>
                        </a:rPr>
                        <a:t>Service Type</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solidFill>
                      <a:srgbClr val="A3A9AF"/>
                    </a:solidFill>
                  </a:tcPr>
                </a:tc>
                <a:tc>
                  <a:txBody>
                    <a:bodyPr anchor="t" rtlCol="false"/>
                    <a:lstStyle/>
                    <a:p>
                      <a:pPr algn="ctr">
                        <a:lnSpc>
                          <a:spcPts val="1896"/>
                        </a:lnSpc>
                        <a:defRPr/>
                      </a:pPr>
                      <a:r>
                        <a:rPr lang="en-US" b="true" sz="1354">
                          <a:solidFill>
                            <a:srgbClr val="FFFFFF"/>
                          </a:solidFill>
                          <a:latin typeface="Canva Sans Bold"/>
                          <a:ea typeface="Canva Sans Bold"/>
                          <a:cs typeface="Canva Sans Bold"/>
                          <a:sym typeface="Canva Sans Bold"/>
                        </a:rPr>
                        <a:t>Base Case</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solidFill>
                      <a:srgbClr val="A3A9AF"/>
                    </a:solidFill>
                  </a:tcPr>
                </a:tc>
                <a:tc>
                  <a:txBody>
                    <a:bodyPr anchor="t" rtlCol="false"/>
                    <a:lstStyle/>
                    <a:p>
                      <a:pPr algn="ctr">
                        <a:lnSpc>
                          <a:spcPts val="1896"/>
                        </a:lnSpc>
                        <a:defRPr/>
                      </a:pPr>
                      <a:r>
                        <a:rPr lang="en-US" b="true" sz="1354">
                          <a:solidFill>
                            <a:srgbClr val="FFFFFF"/>
                          </a:solidFill>
                          <a:latin typeface="Canva Sans Bold"/>
                          <a:ea typeface="Canva Sans Bold"/>
                          <a:cs typeface="Canva Sans Bold"/>
                          <a:sym typeface="Canva Sans Bold"/>
                        </a:rPr>
                        <a:t>Top Case</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solidFill>
                      <a:srgbClr val="A3A9AF"/>
                    </a:solidFill>
                  </a:tcPr>
                </a:tc>
                <a:tc>
                  <a:txBody>
                    <a:bodyPr anchor="t" rtlCol="false"/>
                    <a:lstStyle/>
                    <a:p>
                      <a:pPr algn="ctr">
                        <a:lnSpc>
                          <a:spcPts val="1896"/>
                        </a:lnSpc>
                        <a:defRPr/>
                      </a:pPr>
                      <a:r>
                        <a:rPr lang="en-US" b="true" sz="1354">
                          <a:solidFill>
                            <a:srgbClr val="FFFFFF"/>
                          </a:solidFill>
                          <a:latin typeface="Canva Sans Bold"/>
                          <a:ea typeface="Canva Sans Bold"/>
                          <a:cs typeface="Canva Sans Bold"/>
                          <a:sym typeface="Canva Sans Bold"/>
                        </a:rPr>
                        <a:t>Budget (Mid)</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solidFill>
                      <a:srgbClr val="A3A9AF"/>
                    </a:solidFill>
                  </a:tcPr>
                </a:tc>
                <a:tc>
                  <a:txBody>
                    <a:bodyPr anchor="t" rtlCol="false"/>
                    <a:lstStyle/>
                    <a:p>
                      <a:pPr algn="ctr">
                        <a:lnSpc>
                          <a:spcPts val="1896"/>
                        </a:lnSpc>
                        <a:defRPr/>
                      </a:pPr>
                      <a:r>
                        <a:rPr lang="en-US" b="true" sz="1354">
                          <a:solidFill>
                            <a:srgbClr val="FFFFFF"/>
                          </a:solidFill>
                          <a:latin typeface="Canva Sans Bold"/>
                          <a:ea typeface="Canva Sans Bold"/>
                          <a:cs typeface="Canva Sans Bold"/>
                          <a:sym typeface="Canva Sans Bold"/>
                        </a:rPr>
                        <a:t>Margin %</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solidFill>
                      <a:srgbClr val="A3A9AF"/>
                    </a:solidFill>
                  </a:tcPr>
                </a:tc>
                <a:tc>
                  <a:txBody>
                    <a:bodyPr anchor="t" rtlCol="false"/>
                    <a:lstStyle/>
                    <a:p>
                      <a:pPr algn="ctr">
                        <a:lnSpc>
                          <a:spcPts val="1896"/>
                        </a:lnSpc>
                        <a:defRPr/>
                      </a:pPr>
                      <a:r>
                        <a:rPr lang="en-US" b="true" sz="1354">
                          <a:solidFill>
                            <a:srgbClr val="FFFFFF"/>
                          </a:solidFill>
                          <a:latin typeface="Canva Sans Bold"/>
                          <a:ea typeface="Canva Sans Bold"/>
                          <a:cs typeface="Canva Sans Bold"/>
                          <a:sym typeface="Canva Sans Bold"/>
                        </a:rPr>
                        <a:t>Status</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solidFill>
                      <a:srgbClr val="A3A9AF"/>
                    </a:solidFill>
                  </a:tcPr>
                </a:tc>
                <a:tc>
                  <a:txBody>
                    <a:bodyPr anchor="t" rtlCol="false"/>
                    <a:lstStyle/>
                    <a:p>
                      <a:pPr algn="ctr">
                        <a:lnSpc>
                          <a:spcPts val="1896"/>
                        </a:lnSpc>
                        <a:defRPr/>
                      </a:pPr>
                      <a:r>
                        <a:rPr lang="en-US" b="true" sz="1354">
                          <a:solidFill>
                            <a:srgbClr val="FFFFFF"/>
                          </a:solidFill>
                          <a:latin typeface="Canva Sans Bold"/>
                          <a:ea typeface="Canva Sans Bold"/>
                          <a:cs typeface="Canva Sans Bold"/>
                          <a:sym typeface="Canva Sans Bold"/>
                        </a:rPr>
                        <a:t>Start Date</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solidFill>
                      <a:srgbClr val="A3A9AF"/>
                    </a:solidFill>
                  </a:tcPr>
                </a:tc>
                <a:tc>
                  <a:txBody>
                    <a:bodyPr anchor="t" rtlCol="false"/>
                    <a:lstStyle/>
                    <a:p>
                      <a:pPr algn="ctr">
                        <a:lnSpc>
                          <a:spcPts val="1896"/>
                        </a:lnSpc>
                        <a:defRPr/>
                      </a:pPr>
                      <a:r>
                        <a:rPr lang="en-US" b="true" sz="1354">
                          <a:solidFill>
                            <a:srgbClr val="FFFFFF"/>
                          </a:solidFill>
                          <a:latin typeface="Canva Sans Bold"/>
                          <a:ea typeface="Canva Sans Bold"/>
                          <a:cs typeface="Canva Sans Bold"/>
                          <a:sym typeface="Canva Sans Bold"/>
                        </a:rPr>
                        <a:t>Notes</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solidFill>
                      <a:srgbClr val="A3A9AF"/>
                    </a:solidFill>
                  </a:tcPr>
                </a:tc>
              </a:tr>
              <a:tr h="667396">
                <a:tc>
                  <a:txBody>
                    <a:bodyPr anchor="t" rtlCol="false"/>
                    <a:lstStyle/>
                    <a:p>
                      <a:pPr algn="l">
                        <a:lnSpc>
                          <a:spcPts val="1897"/>
                        </a:lnSpc>
                        <a:defRPr/>
                      </a:pPr>
                      <a:r>
                        <a:rPr lang="en-US" sz="1355">
                          <a:solidFill>
                            <a:srgbClr val="FFFFFF"/>
                          </a:solidFill>
                          <a:latin typeface="Canva Sans"/>
                          <a:ea typeface="Canva Sans"/>
                          <a:cs typeface="Canva Sans"/>
                          <a:sym typeface="Canva Sans"/>
                        </a:rPr>
                        <a:t>Cummins Turbo</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897"/>
                        </a:lnSpc>
                        <a:defRPr/>
                      </a:pPr>
                      <a:r>
                        <a:rPr lang="en-US" sz="1355">
                          <a:solidFill>
                            <a:srgbClr val="FFFFFF"/>
                          </a:solidFill>
                          <a:latin typeface="Canva Sans"/>
                          <a:ea typeface="Canva Sans"/>
                          <a:cs typeface="Canva Sans"/>
                          <a:sym typeface="Canva Sans"/>
                        </a:rPr>
                        <a:t>Charleston</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897"/>
                        </a:lnSpc>
                        <a:defRPr/>
                      </a:pPr>
                      <a:r>
                        <a:rPr lang="en-US" sz="1355">
                          <a:solidFill>
                            <a:srgbClr val="FFFFFF"/>
                          </a:solidFill>
                          <a:latin typeface="Canva Sans"/>
                          <a:ea typeface="Canva Sans"/>
                          <a:cs typeface="Canva Sans"/>
                          <a:sym typeface="Canva Sans"/>
                        </a:rPr>
                        <a:t>Speed Sensor Refurbishment</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r">
                        <a:lnSpc>
                          <a:spcPts val="1897"/>
                        </a:lnSpc>
                        <a:defRPr/>
                      </a:pPr>
                      <a:r>
                        <a:rPr lang="en-US" sz="1355">
                          <a:solidFill>
                            <a:srgbClr val="FFFFFF"/>
                          </a:solidFill>
                          <a:latin typeface="Canva Sans"/>
                          <a:ea typeface="Canva Sans"/>
                          <a:cs typeface="Canva Sans"/>
                          <a:sym typeface="Canva Sans"/>
                        </a:rPr>
                        <a:t>$300,000</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r">
                        <a:lnSpc>
                          <a:spcPts val="1897"/>
                        </a:lnSpc>
                        <a:defRPr/>
                      </a:pPr>
                      <a:r>
                        <a:rPr lang="en-US" sz="1355">
                          <a:solidFill>
                            <a:srgbClr val="FFFFFF"/>
                          </a:solidFill>
                          <a:latin typeface="Canva Sans"/>
                          <a:ea typeface="Canva Sans"/>
                          <a:cs typeface="Canva Sans"/>
                          <a:sym typeface="Canva Sans"/>
                        </a:rPr>
                        <a:t>$600,000</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r">
                        <a:lnSpc>
                          <a:spcPts val="1897"/>
                        </a:lnSpc>
                        <a:defRPr/>
                      </a:pPr>
                      <a:r>
                        <a:rPr lang="en-US" sz="1355">
                          <a:solidFill>
                            <a:srgbClr val="FFFFFF"/>
                          </a:solidFill>
                          <a:latin typeface="Canva Sans"/>
                          <a:ea typeface="Canva Sans"/>
                          <a:cs typeface="Canva Sans"/>
                          <a:sym typeface="Canva Sans"/>
                        </a:rPr>
                        <a:t>$400,000</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ctr">
                        <a:lnSpc>
                          <a:spcPts val="1897"/>
                        </a:lnSpc>
                        <a:defRPr/>
                      </a:pP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897"/>
                        </a:lnSpc>
                        <a:defRPr/>
                      </a:pPr>
                      <a:r>
                        <a:rPr lang="en-US" sz="1355">
                          <a:solidFill>
                            <a:srgbClr val="FFFFFF"/>
                          </a:solidFill>
                          <a:latin typeface="Canva Sans"/>
                          <a:ea typeface="Canva Sans"/>
                          <a:cs typeface="Canva Sans"/>
                          <a:sym typeface="Canva Sans"/>
                        </a:rPr>
                        <a:t>Negotiating</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897"/>
                        </a:lnSpc>
                        <a:defRPr/>
                      </a:pPr>
                      <a:r>
                        <a:rPr lang="en-US" sz="1355">
                          <a:solidFill>
                            <a:srgbClr val="FFFFFF"/>
                          </a:solidFill>
                          <a:latin typeface="Canva Sans"/>
                          <a:ea typeface="Canva Sans"/>
                          <a:cs typeface="Canva Sans"/>
                          <a:sym typeface="Canva Sans"/>
                        </a:rPr>
                        <a:t>Q2 2026</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897"/>
                        </a:lnSpc>
                        <a:defRPr/>
                      </a:pPr>
                      <a:r>
                        <a:rPr lang="en-US" sz="1355">
                          <a:solidFill>
                            <a:srgbClr val="FFFFFF"/>
                          </a:solidFill>
                          <a:latin typeface="Canva Sans"/>
                          <a:ea typeface="Canva Sans"/>
                          <a:cs typeface="Canva Sans"/>
                          <a:sym typeface="Canva Sans"/>
                        </a:rPr>
                        <a:t>$12/unit, 280/wk</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r>
              <a:tr h="905751">
                <a:tc>
                  <a:txBody>
                    <a:bodyPr anchor="t" rtlCol="false"/>
                    <a:lstStyle/>
                    <a:p>
                      <a:pPr algn="l">
                        <a:lnSpc>
                          <a:spcPts val="1897"/>
                        </a:lnSpc>
                        <a:defRPr/>
                      </a:pPr>
                      <a:r>
                        <a:rPr lang="en-US" sz="1355">
                          <a:solidFill>
                            <a:srgbClr val="FFFFFF"/>
                          </a:solidFill>
                          <a:latin typeface="Canva Sans"/>
                          <a:ea typeface="Canva Sans"/>
                          <a:cs typeface="Canva Sans"/>
                          <a:sym typeface="Canva Sans"/>
                        </a:rPr>
                        <a:t>Smithey Ironworks</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897"/>
                        </a:lnSpc>
                        <a:defRPr/>
                      </a:pPr>
                      <a:r>
                        <a:rPr lang="en-US" sz="1355">
                          <a:solidFill>
                            <a:srgbClr val="FFFFFF"/>
                          </a:solidFill>
                          <a:latin typeface="Canva Sans"/>
                          <a:ea typeface="Canva Sans"/>
                          <a:cs typeface="Canva Sans"/>
                          <a:sym typeface="Canva Sans"/>
                        </a:rPr>
                        <a:t>Charleston</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897"/>
                        </a:lnSpc>
                        <a:defRPr/>
                      </a:pPr>
                      <a:r>
                        <a:rPr lang="en-US" sz="1355">
                          <a:solidFill>
                            <a:srgbClr val="FFFFFF"/>
                          </a:solidFill>
                          <a:latin typeface="Canva Sans"/>
                          <a:ea typeface="Canva Sans"/>
                          <a:cs typeface="Canva Sans"/>
                          <a:sym typeface="Canva Sans"/>
                        </a:rPr>
                        <a:t>Lid Assembly/Packaging (Pilot)</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r">
                        <a:lnSpc>
                          <a:spcPts val="1897"/>
                        </a:lnSpc>
                        <a:defRPr/>
                      </a:pPr>
                      <a:r>
                        <a:rPr lang="en-US" sz="1355">
                          <a:solidFill>
                            <a:srgbClr val="FFFFFF"/>
                          </a:solidFill>
                          <a:latin typeface="Canva Sans"/>
                          <a:ea typeface="Canva Sans"/>
                          <a:cs typeface="Canva Sans"/>
                          <a:sym typeface="Canva Sans"/>
                        </a:rPr>
                        <a:t>$40,000</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r">
                        <a:lnSpc>
                          <a:spcPts val="1897"/>
                        </a:lnSpc>
                        <a:defRPr/>
                      </a:pPr>
                      <a:r>
                        <a:rPr lang="en-US" sz="1355">
                          <a:solidFill>
                            <a:srgbClr val="FFFFFF"/>
                          </a:solidFill>
                          <a:latin typeface="Canva Sans"/>
                          <a:ea typeface="Canva Sans"/>
                          <a:cs typeface="Canva Sans"/>
                          <a:sym typeface="Canva Sans"/>
                        </a:rPr>
                        <a:t>$100,000</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r">
                        <a:lnSpc>
                          <a:spcPts val="1897"/>
                        </a:lnSpc>
                        <a:defRPr/>
                      </a:pPr>
                      <a:r>
                        <a:rPr lang="en-US" sz="1355">
                          <a:solidFill>
                            <a:srgbClr val="FFFFFF"/>
                          </a:solidFill>
                          <a:latin typeface="Canva Sans"/>
                          <a:ea typeface="Canva Sans"/>
                          <a:cs typeface="Canva Sans"/>
                          <a:sym typeface="Canva Sans"/>
                        </a:rPr>
                        <a:t>$50,000</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ctr">
                        <a:lnSpc>
                          <a:spcPts val="1897"/>
                        </a:lnSpc>
                        <a:defRPr/>
                      </a:pP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897"/>
                        </a:lnSpc>
                        <a:defRPr/>
                      </a:pPr>
                      <a:r>
                        <a:rPr lang="en-US" sz="1355">
                          <a:solidFill>
                            <a:srgbClr val="FFFFFF"/>
                          </a:solidFill>
                          <a:latin typeface="Canva Sans"/>
                          <a:ea typeface="Canva Sans"/>
                          <a:cs typeface="Canva Sans"/>
                          <a:sym typeface="Canva Sans"/>
                        </a:rPr>
                        <a:t>Pilot Started</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897"/>
                        </a:lnSpc>
                        <a:defRPr/>
                      </a:pPr>
                      <a:r>
                        <a:rPr lang="en-US" sz="1355">
                          <a:solidFill>
                            <a:srgbClr val="FFFFFF"/>
                          </a:solidFill>
                          <a:latin typeface="Canva Sans"/>
                          <a:ea typeface="Canva Sans"/>
                          <a:cs typeface="Canva Sans"/>
                          <a:sym typeface="Canva Sans"/>
                        </a:rPr>
                        <a:t>Q4 2025</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897"/>
                        </a:lnSpc>
                        <a:defRPr/>
                      </a:pPr>
                      <a:r>
                        <a:rPr lang="en-US" sz="1355">
                          <a:solidFill>
                            <a:srgbClr val="FFFFFF"/>
                          </a:solidFill>
                          <a:latin typeface="Canva Sans"/>
                          <a:ea typeface="Canva Sans"/>
                          <a:cs typeface="Canva Sans"/>
                          <a:sym typeface="Canva Sans"/>
                        </a:rPr>
                        <a:t>$.50/lid, 46,000 annually</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r>
              <a:tr h="667396">
                <a:tc>
                  <a:txBody>
                    <a:bodyPr anchor="t" rtlCol="false"/>
                    <a:lstStyle/>
                    <a:p>
                      <a:pPr algn="l">
                        <a:lnSpc>
                          <a:spcPts val="1897"/>
                        </a:lnSpc>
                        <a:defRPr/>
                      </a:pPr>
                      <a:r>
                        <a:rPr lang="en-US" sz="1355">
                          <a:solidFill>
                            <a:srgbClr val="FFFFFF"/>
                          </a:solidFill>
                          <a:latin typeface="Canva Sans"/>
                          <a:ea typeface="Canva Sans"/>
                          <a:cs typeface="Canva Sans"/>
                          <a:sym typeface="Canva Sans"/>
                        </a:rPr>
                        <a:t>Allegiance Flags</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897"/>
                        </a:lnSpc>
                        <a:defRPr/>
                      </a:pPr>
                      <a:r>
                        <a:rPr lang="en-US" sz="1355">
                          <a:solidFill>
                            <a:srgbClr val="FFFFFF"/>
                          </a:solidFill>
                          <a:latin typeface="Canva Sans"/>
                          <a:ea typeface="Canva Sans"/>
                          <a:cs typeface="Canva Sans"/>
                          <a:sym typeface="Canva Sans"/>
                        </a:rPr>
                        <a:t>Charleston</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897"/>
                        </a:lnSpc>
                        <a:defRPr/>
                      </a:pPr>
                      <a:r>
                        <a:rPr lang="en-US" sz="1355">
                          <a:solidFill>
                            <a:srgbClr val="FFFFFF"/>
                          </a:solidFill>
                          <a:latin typeface="Canva Sans"/>
                          <a:ea typeface="Canva Sans"/>
                          <a:cs typeface="Canva Sans"/>
                          <a:sym typeface="Canva Sans"/>
                        </a:rPr>
                        <a:t>Assembly/Packaging</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r">
                        <a:lnSpc>
                          <a:spcPts val="1897"/>
                        </a:lnSpc>
                        <a:defRPr/>
                      </a:pPr>
                      <a:r>
                        <a:rPr lang="en-US" sz="1355">
                          <a:solidFill>
                            <a:srgbClr val="FFFFFF"/>
                          </a:solidFill>
                          <a:latin typeface="Canva Sans"/>
                          <a:ea typeface="Canva Sans"/>
                          <a:cs typeface="Canva Sans"/>
                          <a:sym typeface="Canva Sans"/>
                        </a:rPr>
                        <a:t>$44,000</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r">
                        <a:lnSpc>
                          <a:spcPts val="1897"/>
                        </a:lnSpc>
                        <a:defRPr/>
                      </a:pPr>
                      <a:r>
                        <a:rPr lang="en-US" sz="1355">
                          <a:solidFill>
                            <a:srgbClr val="FFFFFF"/>
                          </a:solidFill>
                          <a:latin typeface="Canva Sans"/>
                          <a:ea typeface="Canva Sans"/>
                          <a:cs typeface="Canva Sans"/>
                          <a:sym typeface="Canva Sans"/>
                        </a:rPr>
                        <a:t>$75,000</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r">
                        <a:lnSpc>
                          <a:spcPts val="1897"/>
                        </a:lnSpc>
                        <a:defRPr/>
                      </a:pPr>
                      <a:r>
                        <a:rPr lang="en-US" sz="1355">
                          <a:solidFill>
                            <a:srgbClr val="FFFFFF"/>
                          </a:solidFill>
                          <a:latin typeface="Canva Sans"/>
                          <a:ea typeface="Canva Sans"/>
                          <a:cs typeface="Canva Sans"/>
                          <a:sym typeface="Canva Sans"/>
                        </a:rPr>
                        <a:t>$59,500</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ctr">
                        <a:lnSpc>
                          <a:spcPts val="1897"/>
                        </a:lnSpc>
                        <a:defRPr/>
                      </a:pP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897"/>
                        </a:lnSpc>
                        <a:defRPr/>
                      </a:pPr>
                      <a:r>
                        <a:rPr lang="en-US" sz="1355">
                          <a:solidFill>
                            <a:srgbClr val="FFFFFF"/>
                          </a:solidFill>
                          <a:latin typeface="Canva Sans"/>
                          <a:ea typeface="Canva Sans"/>
                          <a:cs typeface="Canva Sans"/>
                          <a:sym typeface="Canva Sans"/>
                        </a:rPr>
                        <a:t>Ongoing Contract</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897"/>
                        </a:lnSpc>
                        <a:defRPr/>
                      </a:pPr>
                      <a:r>
                        <a:rPr lang="en-US" sz="1355">
                          <a:solidFill>
                            <a:srgbClr val="FFFFFF"/>
                          </a:solidFill>
                          <a:latin typeface="Canva Sans"/>
                          <a:ea typeface="Canva Sans"/>
                          <a:cs typeface="Canva Sans"/>
                          <a:sym typeface="Canva Sans"/>
                        </a:rPr>
                        <a:t>Q4 2024</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897"/>
                        </a:lnSpc>
                        <a:defRPr/>
                      </a:pPr>
                      <a:r>
                        <a:rPr lang="en-US" sz="1355">
                          <a:solidFill>
                            <a:srgbClr val="FFFFFF"/>
                          </a:solidFill>
                          <a:latin typeface="Canva Sans"/>
                          <a:ea typeface="Canva Sans"/>
                          <a:cs typeface="Canva Sans"/>
                          <a:sym typeface="Canva Sans"/>
                        </a:rPr>
                        <a:t>Brackets, Spinners, Tags</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r>
              <a:tr h="667396">
                <a:tc>
                  <a:txBody>
                    <a:bodyPr anchor="t" rtlCol="false"/>
                    <a:lstStyle/>
                    <a:p>
                      <a:pPr algn="l">
                        <a:lnSpc>
                          <a:spcPts val="1897"/>
                        </a:lnSpc>
                        <a:defRPr/>
                      </a:pPr>
                      <a:r>
                        <a:rPr lang="en-US" sz="1355">
                          <a:solidFill>
                            <a:srgbClr val="FFFFFF"/>
                          </a:solidFill>
                          <a:latin typeface="Canva Sans"/>
                          <a:ea typeface="Canva Sans"/>
                          <a:cs typeface="Canva Sans"/>
                          <a:sym typeface="Canva Sans"/>
                        </a:rPr>
                        <a:t>Allegiance Flags</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897"/>
                        </a:lnSpc>
                        <a:defRPr/>
                      </a:pPr>
                      <a:r>
                        <a:rPr lang="en-US" sz="1355">
                          <a:solidFill>
                            <a:srgbClr val="FFFFFF"/>
                          </a:solidFill>
                          <a:latin typeface="Canva Sans"/>
                          <a:ea typeface="Canva Sans"/>
                          <a:cs typeface="Canva Sans"/>
                          <a:sym typeface="Canva Sans"/>
                        </a:rPr>
                        <a:t>Charleston</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897"/>
                        </a:lnSpc>
                        <a:defRPr/>
                      </a:pPr>
                      <a:r>
                        <a:rPr lang="en-US" sz="1355">
                          <a:solidFill>
                            <a:srgbClr val="FFFFFF"/>
                          </a:solidFill>
                          <a:latin typeface="Canva Sans"/>
                          <a:ea typeface="Canva Sans"/>
                          <a:cs typeface="Canva Sans"/>
                          <a:sym typeface="Canva Sans"/>
                        </a:rPr>
                        <a:t>Aluminum Flag Pole Assembly</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r">
                        <a:lnSpc>
                          <a:spcPts val="1897"/>
                        </a:lnSpc>
                        <a:defRPr/>
                      </a:pPr>
                      <a:r>
                        <a:rPr lang="en-US" sz="1355">
                          <a:solidFill>
                            <a:srgbClr val="FFFFFF"/>
                          </a:solidFill>
                          <a:latin typeface="Canva Sans"/>
                          <a:ea typeface="Canva Sans"/>
                          <a:cs typeface="Canva Sans"/>
                          <a:sym typeface="Canva Sans"/>
                        </a:rPr>
                        <a:t>-</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r">
                        <a:lnSpc>
                          <a:spcPts val="1897"/>
                        </a:lnSpc>
                        <a:defRPr/>
                      </a:pPr>
                      <a:r>
                        <a:rPr lang="en-US" sz="1355">
                          <a:solidFill>
                            <a:srgbClr val="FFFFFF"/>
                          </a:solidFill>
                          <a:latin typeface="Canva Sans"/>
                          <a:ea typeface="Canva Sans"/>
                          <a:cs typeface="Canva Sans"/>
                          <a:sym typeface="Canva Sans"/>
                        </a:rPr>
                        <a:t>-</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r">
                        <a:lnSpc>
                          <a:spcPts val="1897"/>
                        </a:lnSpc>
                        <a:defRPr/>
                      </a:pPr>
                      <a:r>
                        <a:rPr lang="en-US" sz="1355">
                          <a:solidFill>
                            <a:srgbClr val="FFFFFF"/>
                          </a:solidFill>
                          <a:latin typeface="Canva Sans"/>
                          <a:ea typeface="Canva Sans"/>
                          <a:cs typeface="Canva Sans"/>
                          <a:sym typeface="Canva Sans"/>
                        </a:rPr>
                        <a:t>-</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ctr">
                        <a:lnSpc>
                          <a:spcPts val="1897"/>
                        </a:lnSpc>
                        <a:defRPr/>
                      </a:pP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897"/>
                        </a:lnSpc>
                        <a:defRPr/>
                      </a:pPr>
                      <a:r>
                        <a:rPr lang="en-US" sz="1355">
                          <a:solidFill>
                            <a:srgbClr val="FFFFFF"/>
                          </a:solidFill>
                          <a:latin typeface="Canva Sans"/>
                          <a:ea typeface="Canva Sans"/>
                          <a:cs typeface="Canva Sans"/>
                          <a:sym typeface="Canva Sans"/>
                        </a:rPr>
                        <a:t>New Project</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897"/>
                        </a:lnSpc>
                        <a:defRPr/>
                      </a:pPr>
                      <a:r>
                        <a:rPr lang="en-US" sz="1355">
                          <a:solidFill>
                            <a:srgbClr val="FFFFFF"/>
                          </a:solidFill>
                          <a:latin typeface="Canva Sans"/>
                          <a:ea typeface="Canva Sans"/>
                          <a:cs typeface="Canva Sans"/>
                          <a:sym typeface="Canva Sans"/>
                        </a:rPr>
                        <a:t>Q1 2026</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959"/>
                        </a:lnSpc>
                        <a:defRPr/>
                      </a:pP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r>
              <a:tr h="667396">
                <a:tc>
                  <a:txBody>
                    <a:bodyPr anchor="t" rtlCol="false"/>
                    <a:lstStyle/>
                    <a:p>
                      <a:pPr algn="l">
                        <a:lnSpc>
                          <a:spcPts val="1897"/>
                        </a:lnSpc>
                        <a:defRPr/>
                      </a:pPr>
                      <a:r>
                        <a:rPr lang="en-US" sz="1355">
                          <a:solidFill>
                            <a:srgbClr val="FFFFFF"/>
                          </a:solidFill>
                          <a:latin typeface="Canva Sans"/>
                          <a:ea typeface="Canva Sans"/>
                          <a:cs typeface="Canva Sans"/>
                          <a:sym typeface="Canva Sans"/>
                        </a:rPr>
                        <a:t>TalkTools</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897"/>
                        </a:lnSpc>
                        <a:defRPr/>
                      </a:pPr>
                      <a:r>
                        <a:rPr lang="en-US" sz="1355">
                          <a:solidFill>
                            <a:srgbClr val="FFFFFF"/>
                          </a:solidFill>
                          <a:latin typeface="Canva Sans"/>
                          <a:ea typeface="Canva Sans"/>
                          <a:cs typeface="Canva Sans"/>
                          <a:sym typeface="Canva Sans"/>
                        </a:rPr>
                        <a:t>Charleston</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897"/>
                        </a:lnSpc>
                        <a:defRPr/>
                      </a:pPr>
                      <a:r>
                        <a:rPr lang="en-US" sz="1355">
                          <a:solidFill>
                            <a:srgbClr val="FFFFFF"/>
                          </a:solidFill>
                          <a:latin typeface="Canva Sans"/>
                          <a:ea typeface="Canva Sans"/>
                          <a:cs typeface="Canva Sans"/>
                          <a:sym typeface="Canva Sans"/>
                        </a:rPr>
                        <a:t>Assembly/Packaging</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r">
                        <a:lnSpc>
                          <a:spcPts val="1897"/>
                        </a:lnSpc>
                        <a:defRPr/>
                      </a:pPr>
                      <a:r>
                        <a:rPr lang="en-US" sz="1355">
                          <a:solidFill>
                            <a:srgbClr val="FFFFFF"/>
                          </a:solidFill>
                          <a:latin typeface="Canva Sans"/>
                          <a:ea typeface="Canva Sans"/>
                          <a:cs typeface="Canva Sans"/>
                          <a:sym typeface="Canva Sans"/>
                        </a:rPr>
                        <a:t>$22,000</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r">
                        <a:lnSpc>
                          <a:spcPts val="1897"/>
                        </a:lnSpc>
                        <a:defRPr/>
                      </a:pPr>
                      <a:r>
                        <a:rPr lang="en-US" sz="1355">
                          <a:solidFill>
                            <a:srgbClr val="FFFFFF"/>
                          </a:solidFill>
                          <a:latin typeface="Canva Sans"/>
                          <a:ea typeface="Canva Sans"/>
                          <a:cs typeface="Canva Sans"/>
                          <a:sym typeface="Canva Sans"/>
                        </a:rPr>
                        <a:t>$30,000</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r">
                        <a:lnSpc>
                          <a:spcPts val="1897"/>
                        </a:lnSpc>
                        <a:defRPr/>
                      </a:pPr>
                      <a:r>
                        <a:rPr lang="en-US" sz="1355">
                          <a:solidFill>
                            <a:srgbClr val="FFFFFF"/>
                          </a:solidFill>
                          <a:latin typeface="Canva Sans"/>
                          <a:ea typeface="Canva Sans"/>
                          <a:cs typeface="Canva Sans"/>
                          <a:sym typeface="Canva Sans"/>
                        </a:rPr>
                        <a:t>$26,000</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ctr">
                        <a:lnSpc>
                          <a:spcPts val="1897"/>
                        </a:lnSpc>
                        <a:defRPr/>
                      </a:pP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897"/>
                        </a:lnSpc>
                        <a:defRPr/>
                      </a:pPr>
                      <a:r>
                        <a:rPr lang="en-US" sz="1355">
                          <a:solidFill>
                            <a:srgbClr val="FFFFFF"/>
                          </a:solidFill>
                          <a:latin typeface="Canva Sans"/>
                          <a:ea typeface="Canva Sans"/>
                          <a:cs typeface="Canva Sans"/>
                          <a:sym typeface="Canva Sans"/>
                        </a:rPr>
                        <a:t>Ongoing Contract</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897"/>
                        </a:lnSpc>
                        <a:defRPr/>
                      </a:pPr>
                      <a:r>
                        <a:rPr lang="en-US" sz="1355">
                          <a:solidFill>
                            <a:srgbClr val="FFFFFF"/>
                          </a:solidFill>
                          <a:latin typeface="Canva Sans"/>
                          <a:ea typeface="Canva Sans"/>
                          <a:cs typeface="Canva Sans"/>
                          <a:sym typeface="Canva Sans"/>
                        </a:rPr>
                        <a:t>Q1 2026</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897"/>
                        </a:lnSpc>
                        <a:defRPr/>
                      </a:pPr>
                      <a:r>
                        <a:rPr lang="en-US" sz="1355">
                          <a:solidFill>
                            <a:srgbClr val="FFFFFF"/>
                          </a:solidFill>
                          <a:latin typeface="Canva Sans"/>
                          <a:ea typeface="Canva Sans"/>
                          <a:cs typeface="Canva Sans"/>
                          <a:sym typeface="Canva Sans"/>
                        </a:rPr>
                        <a:t>Simple but reliable kitting</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r>
              <a:tr h="667396">
                <a:tc>
                  <a:txBody>
                    <a:bodyPr anchor="t" rtlCol="false"/>
                    <a:lstStyle/>
                    <a:p>
                      <a:pPr algn="l">
                        <a:lnSpc>
                          <a:spcPts val="1897"/>
                        </a:lnSpc>
                        <a:defRPr/>
                      </a:pPr>
                      <a:r>
                        <a:rPr lang="en-US" sz="1355">
                          <a:solidFill>
                            <a:srgbClr val="FFFFFF"/>
                          </a:solidFill>
                          <a:latin typeface="Canva Sans"/>
                          <a:ea typeface="Canva Sans"/>
                          <a:cs typeface="Canva Sans"/>
                          <a:sym typeface="Canva Sans"/>
                        </a:rPr>
                        <a:t>Meridian Metals</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897"/>
                        </a:lnSpc>
                        <a:defRPr/>
                      </a:pPr>
                      <a:r>
                        <a:rPr lang="en-US" sz="1355">
                          <a:solidFill>
                            <a:srgbClr val="FFFFFF"/>
                          </a:solidFill>
                          <a:latin typeface="Canva Sans"/>
                          <a:ea typeface="Canva Sans"/>
                          <a:cs typeface="Canva Sans"/>
                          <a:sym typeface="Canva Sans"/>
                        </a:rPr>
                        <a:t>Charleston</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897"/>
                        </a:lnSpc>
                        <a:defRPr/>
                      </a:pPr>
                      <a:r>
                        <a:rPr lang="en-US" sz="1355">
                          <a:solidFill>
                            <a:srgbClr val="FFFFFF"/>
                          </a:solidFill>
                          <a:latin typeface="Canva Sans"/>
                          <a:ea typeface="Canva Sans"/>
                          <a:cs typeface="Canva Sans"/>
                          <a:sym typeface="Canva Sans"/>
                        </a:rPr>
                        <a:t>Kevlar Reclamation</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959"/>
                        </a:lnSpc>
                        <a:defRPr/>
                      </a:pP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959"/>
                        </a:lnSpc>
                        <a:defRPr/>
                      </a:pP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959"/>
                        </a:lnSpc>
                        <a:defRPr/>
                      </a:pP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ctr">
                        <a:lnSpc>
                          <a:spcPts val="1897"/>
                        </a:lnSpc>
                        <a:defRPr/>
                      </a:pP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897"/>
                        </a:lnSpc>
                        <a:defRPr/>
                      </a:pPr>
                      <a:r>
                        <a:rPr lang="en-US" sz="1355">
                          <a:solidFill>
                            <a:srgbClr val="FFFFFF"/>
                          </a:solidFill>
                          <a:latin typeface="Canva Sans"/>
                          <a:ea typeface="Canva Sans"/>
                          <a:cs typeface="Canva Sans"/>
                          <a:sym typeface="Canva Sans"/>
                        </a:rPr>
                        <a:t>Closing</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959"/>
                        </a:lnSpc>
                        <a:defRPr/>
                      </a:pP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897"/>
                        </a:lnSpc>
                        <a:defRPr/>
                      </a:pPr>
                      <a:r>
                        <a:rPr lang="en-US" sz="1355">
                          <a:solidFill>
                            <a:srgbClr val="FFFFFF"/>
                          </a:solidFill>
                          <a:latin typeface="Canva Sans"/>
                          <a:ea typeface="Canva Sans"/>
                          <a:cs typeface="Canva Sans"/>
                          <a:sym typeface="Canva Sans"/>
                        </a:rPr>
                        <a:t>Conclude Q1 2026</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r>
              <a:tr h="667396">
                <a:tc>
                  <a:txBody>
                    <a:bodyPr anchor="t" rtlCol="false"/>
                    <a:lstStyle/>
                    <a:p>
                      <a:pPr algn="l">
                        <a:lnSpc>
                          <a:spcPts val="1897"/>
                        </a:lnSpc>
                        <a:defRPr/>
                      </a:pPr>
                      <a:r>
                        <a:rPr lang="en-US" sz="1355">
                          <a:solidFill>
                            <a:srgbClr val="FFFFFF"/>
                          </a:solidFill>
                          <a:latin typeface="Canva Sans"/>
                          <a:ea typeface="Canva Sans"/>
                          <a:cs typeface="Canva Sans"/>
                          <a:sym typeface="Canva Sans"/>
                        </a:rPr>
                        <a:t>CHS Opportunity</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897"/>
                        </a:lnSpc>
                        <a:defRPr/>
                      </a:pPr>
                      <a:r>
                        <a:rPr lang="en-US" sz="1355">
                          <a:solidFill>
                            <a:srgbClr val="FFFFFF"/>
                          </a:solidFill>
                          <a:latin typeface="Canva Sans"/>
                          <a:ea typeface="Canva Sans"/>
                          <a:cs typeface="Canva Sans"/>
                          <a:sym typeface="Canva Sans"/>
                        </a:rPr>
                        <a:t>Charleston</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897"/>
                        </a:lnSpc>
                        <a:defRPr/>
                      </a:pPr>
                      <a:r>
                        <a:rPr lang="en-US" sz="1355">
                          <a:solidFill>
                            <a:srgbClr val="FFFFFF"/>
                          </a:solidFill>
                          <a:latin typeface="Canva Sans"/>
                          <a:ea typeface="Canva Sans"/>
                          <a:cs typeface="Canva Sans"/>
                          <a:sym typeface="Canva Sans"/>
                        </a:rPr>
                        <a:t>TBD</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r">
                        <a:lnSpc>
                          <a:spcPts val="1897"/>
                        </a:lnSpc>
                        <a:defRPr/>
                      </a:pPr>
                      <a:r>
                        <a:rPr lang="en-US" sz="1355">
                          <a:solidFill>
                            <a:srgbClr val="FFFFFF"/>
                          </a:solidFill>
                          <a:latin typeface="Canva Sans"/>
                          <a:ea typeface="Canva Sans"/>
                          <a:cs typeface="Canva Sans"/>
                          <a:sym typeface="Canva Sans"/>
                        </a:rPr>
                        <a:t>$25,000</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r">
                        <a:lnSpc>
                          <a:spcPts val="1897"/>
                        </a:lnSpc>
                        <a:defRPr/>
                      </a:pPr>
                      <a:r>
                        <a:rPr lang="en-US" sz="1355">
                          <a:solidFill>
                            <a:srgbClr val="FFFFFF"/>
                          </a:solidFill>
                          <a:latin typeface="Canva Sans"/>
                          <a:ea typeface="Canva Sans"/>
                          <a:cs typeface="Canva Sans"/>
                          <a:sym typeface="Canva Sans"/>
                        </a:rPr>
                        <a:t>$50,000</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r">
                        <a:lnSpc>
                          <a:spcPts val="1897"/>
                        </a:lnSpc>
                        <a:defRPr/>
                      </a:pPr>
                      <a:r>
                        <a:rPr lang="en-US" sz="1355">
                          <a:solidFill>
                            <a:srgbClr val="FFFFFF"/>
                          </a:solidFill>
                          <a:latin typeface="Canva Sans"/>
                          <a:ea typeface="Canva Sans"/>
                          <a:cs typeface="Canva Sans"/>
                          <a:sym typeface="Canva Sans"/>
                        </a:rPr>
                        <a:t>$37,500</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ctr">
                        <a:lnSpc>
                          <a:spcPts val="1897"/>
                        </a:lnSpc>
                        <a:defRPr/>
                      </a:pP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897"/>
                        </a:lnSpc>
                        <a:defRPr/>
                      </a:pPr>
                      <a:r>
                        <a:rPr lang="en-US" sz="1355">
                          <a:solidFill>
                            <a:srgbClr val="FFFFFF"/>
                          </a:solidFill>
                          <a:latin typeface="Canva Sans"/>
                          <a:ea typeface="Canva Sans"/>
                          <a:cs typeface="Canva Sans"/>
                          <a:sym typeface="Canva Sans"/>
                        </a:rPr>
                        <a:t>Opportunity</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897"/>
                        </a:lnSpc>
                        <a:defRPr/>
                      </a:pPr>
                      <a:r>
                        <a:rPr lang="en-US" sz="1355">
                          <a:solidFill>
                            <a:srgbClr val="FFFFFF"/>
                          </a:solidFill>
                          <a:latin typeface="Canva Sans"/>
                          <a:ea typeface="Canva Sans"/>
                          <a:cs typeface="Canva Sans"/>
                          <a:sym typeface="Canva Sans"/>
                        </a:rPr>
                        <a:t>Q2 2026</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959"/>
                        </a:lnSpc>
                        <a:defRPr/>
                      </a:pP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r>
              <a:tr h="667396">
                <a:tc>
                  <a:txBody>
                    <a:bodyPr anchor="t" rtlCol="false"/>
                    <a:lstStyle/>
                    <a:p>
                      <a:pPr algn="l">
                        <a:lnSpc>
                          <a:spcPts val="1897"/>
                        </a:lnSpc>
                        <a:defRPr/>
                      </a:pPr>
                      <a:r>
                        <a:rPr lang="en-US" sz="1355">
                          <a:solidFill>
                            <a:srgbClr val="FFFFFF"/>
                          </a:solidFill>
                          <a:latin typeface="Canva Sans"/>
                          <a:ea typeface="Canva Sans"/>
                          <a:cs typeface="Canva Sans"/>
                          <a:sym typeface="Canva Sans"/>
                        </a:rPr>
                        <a:t>AFL</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897"/>
                        </a:lnSpc>
                        <a:defRPr/>
                      </a:pPr>
                      <a:r>
                        <a:rPr lang="en-US" sz="1355">
                          <a:solidFill>
                            <a:srgbClr val="FFFFFF"/>
                          </a:solidFill>
                          <a:latin typeface="Canva Sans"/>
                          <a:ea typeface="Canva Sans"/>
                          <a:cs typeface="Canva Sans"/>
                          <a:sym typeface="Canva Sans"/>
                        </a:rPr>
                        <a:t>Charleston</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897"/>
                        </a:lnSpc>
                        <a:defRPr/>
                      </a:pPr>
                      <a:r>
                        <a:rPr lang="en-US" sz="1355">
                          <a:solidFill>
                            <a:srgbClr val="FFFFFF"/>
                          </a:solidFill>
                          <a:latin typeface="Canva Sans"/>
                          <a:ea typeface="Canva Sans"/>
                          <a:cs typeface="Canva Sans"/>
                          <a:sym typeface="Canva Sans"/>
                        </a:rPr>
                        <a:t>Deadend Assembly</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r">
                        <a:lnSpc>
                          <a:spcPts val="1897"/>
                        </a:lnSpc>
                        <a:defRPr/>
                      </a:pPr>
                      <a:r>
                        <a:rPr lang="en-US" sz="1355">
                          <a:solidFill>
                            <a:srgbClr val="FFFFFF"/>
                          </a:solidFill>
                          <a:latin typeface="Canva Sans"/>
                          <a:ea typeface="Canva Sans"/>
                          <a:cs typeface="Canva Sans"/>
                          <a:sym typeface="Canva Sans"/>
                        </a:rPr>
                        <a:t>$50,000</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r">
                        <a:lnSpc>
                          <a:spcPts val="1897"/>
                        </a:lnSpc>
                        <a:defRPr/>
                      </a:pPr>
                      <a:r>
                        <a:rPr lang="en-US" sz="1355">
                          <a:solidFill>
                            <a:srgbClr val="FFFFFF"/>
                          </a:solidFill>
                          <a:latin typeface="Canva Sans"/>
                          <a:ea typeface="Canva Sans"/>
                          <a:cs typeface="Canva Sans"/>
                          <a:sym typeface="Canva Sans"/>
                        </a:rPr>
                        <a:t>$200,000</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r">
                        <a:lnSpc>
                          <a:spcPts val="1897"/>
                        </a:lnSpc>
                        <a:defRPr/>
                      </a:pPr>
                      <a:r>
                        <a:rPr lang="en-US" sz="1355">
                          <a:solidFill>
                            <a:srgbClr val="FFFFFF"/>
                          </a:solidFill>
                          <a:latin typeface="Canva Sans"/>
                          <a:ea typeface="Canva Sans"/>
                          <a:cs typeface="Canva Sans"/>
                          <a:sym typeface="Canva Sans"/>
                        </a:rPr>
                        <a:t>$125,000</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ctr">
                        <a:lnSpc>
                          <a:spcPts val="1897"/>
                        </a:lnSpc>
                        <a:defRPr/>
                      </a:pP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897"/>
                        </a:lnSpc>
                        <a:defRPr/>
                      </a:pPr>
                      <a:r>
                        <a:rPr lang="en-US" sz="1355">
                          <a:solidFill>
                            <a:srgbClr val="FFFFFF"/>
                          </a:solidFill>
                          <a:latin typeface="Canva Sans"/>
                          <a:ea typeface="Canva Sans"/>
                          <a:cs typeface="Canva Sans"/>
                          <a:sym typeface="Canva Sans"/>
                        </a:rPr>
                        <a:t>Positive pilot review</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897"/>
                        </a:lnSpc>
                        <a:defRPr/>
                      </a:pPr>
                      <a:r>
                        <a:rPr lang="en-US" sz="1355">
                          <a:solidFill>
                            <a:srgbClr val="FFFFFF"/>
                          </a:solidFill>
                          <a:latin typeface="Canva Sans"/>
                          <a:ea typeface="Canva Sans"/>
                          <a:cs typeface="Canva Sans"/>
                          <a:sym typeface="Canva Sans"/>
                        </a:rPr>
                        <a:t>Q3 2025</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959"/>
                        </a:lnSpc>
                        <a:defRPr/>
                      </a:pP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r>
              <a:tr h="484002">
                <a:tc>
                  <a:txBody>
                    <a:bodyPr anchor="t" rtlCol="false"/>
                    <a:lstStyle/>
                    <a:p>
                      <a:pPr algn="l">
                        <a:lnSpc>
                          <a:spcPts val="1897"/>
                        </a:lnSpc>
                        <a:defRPr/>
                      </a:pPr>
                      <a:r>
                        <a:rPr lang="en-US" sz="1355">
                          <a:solidFill>
                            <a:srgbClr val="FFFFFF"/>
                          </a:solidFill>
                          <a:latin typeface="Canva Sans"/>
                          <a:ea typeface="Canva Sans"/>
                          <a:cs typeface="Canva Sans"/>
                          <a:sym typeface="Canva Sans"/>
                        </a:rPr>
                        <a:t>AFL</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897"/>
                        </a:lnSpc>
                        <a:defRPr/>
                      </a:pPr>
                      <a:r>
                        <a:rPr lang="en-US" sz="1355">
                          <a:solidFill>
                            <a:srgbClr val="FFFFFF"/>
                          </a:solidFill>
                          <a:latin typeface="Canva Sans"/>
                          <a:ea typeface="Canva Sans"/>
                          <a:cs typeface="Canva Sans"/>
                          <a:sym typeface="Canva Sans"/>
                        </a:rPr>
                        <a:t>Spartanburg</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897"/>
                        </a:lnSpc>
                        <a:defRPr/>
                      </a:pPr>
                      <a:r>
                        <a:rPr lang="en-US" sz="1355">
                          <a:solidFill>
                            <a:srgbClr val="FFFFFF"/>
                          </a:solidFill>
                          <a:latin typeface="Canva Sans"/>
                          <a:ea typeface="Canva Sans"/>
                          <a:cs typeface="Canva Sans"/>
                          <a:sym typeface="Canva Sans"/>
                        </a:rPr>
                        <a:t>Tapcon Assembly</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959"/>
                        </a:lnSpc>
                        <a:defRPr/>
                      </a:pP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959"/>
                        </a:lnSpc>
                        <a:defRPr/>
                      </a:pP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959"/>
                        </a:lnSpc>
                        <a:defRPr/>
                      </a:pP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ctr">
                        <a:lnSpc>
                          <a:spcPts val="1897"/>
                        </a:lnSpc>
                        <a:defRPr/>
                      </a:pP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897"/>
                        </a:lnSpc>
                        <a:defRPr/>
                      </a:pPr>
                      <a:r>
                        <a:rPr lang="en-US" sz="1355">
                          <a:solidFill>
                            <a:srgbClr val="FFFFFF"/>
                          </a:solidFill>
                          <a:latin typeface="Canva Sans"/>
                          <a:ea typeface="Canva Sans"/>
                          <a:cs typeface="Canva Sans"/>
                          <a:sym typeface="Canva Sans"/>
                        </a:rPr>
                        <a:t>New Project</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897"/>
                        </a:lnSpc>
                        <a:defRPr/>
                      </a:pPr>
                      <a:r>
                        <a:rPr lang="en-US" sz="1355">
                          <a:solidFill>
                            <a:srgbClr val="FFFFFF"/>
                          </a:solidFill>
                          <a:latin typeface="Canva Sans"/>
                          <a:ea typeface="Canva Sans"/>
                          <a:cs typeface="Canva Sans"/>
                          <a:sym typeface="Canva Sans"/>
                        </a:rPr>
                        <a:t>Q1 2026</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959"/>
                        </a:lnSpc>
                        <a:defRPr/>
                      </a:pP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r>
              <a:tr h="667396">
                <a:tc>
                  <a:txBody>
                    <a:bodyPr anchor="t" rtlCol="false"/>
                    <a:lstStyle/>
                    <a:p>
                      <a:pPr algn="l">
                        <a:lnSpc>
                          <a:spcPts val="1897"/>
                        </a:lnSpc>
                        <a:defRPr/>
                      </a:pPr>
                      <a:r>
                        <a:rPr lang="en-US" sz="1355">
                          <a:solidFill>
                            <a:srgbClr val="FFFFFF"/>
                          </a:solidFill>
                          <a:latin typeface="Canva Sans"/>
                          <a:ea typeface="Canva Sans"/>
                          <a:cs typeface="Canva Sans"/>
                          <a:sym typeface="Canva Sans"/>
                        </a:rPr>
                        <a:t>PolyDeck</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897"/>
                        </a:lnSpc>
                        <a:defRPr/>
                      </a:pPr>
                      <a:r>
                        <a:rPr lang="en-US" sz="1355">
                          <a:solidFill>
                            <a:srgbClr val="FFFFFF"/>
                          </a:solidFill>
                          <a:latin typeface="Canva Sans"/>
                          <a:ea typeface="Canva Sans"/>
                          <a:cs typeface="Canva Sans"/>
                          <a:sym typeface="Canva Sans"/>
                        </a:rPr>
                        <a:t>Spartanburg</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897"/>
                        </a:lnSpc>
                        <a:defRPr/>
                      </a:pPr>
                      <a:r>
                        <a:rPr lang="en-US" sz="1355">
                          <a:solidFill>
                            <a:srgbClr val="FFFFFF"/>
                          </a:solidFill>
                          <a:latin typeface="Canva Sans"/>
                          <a:ea typeface="Canva Sans"/>
                          <a:cs typeface="Canva Sans"/>
                          <a:sym typeface="Canva Sans"/>
                        </a:rPr>
                        <a:t>Material Prep</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959"/>
                        </a:lnSpc>
                        <a:defRPr/>
                      </a:pP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959"/>
                        </a:lnSpc>
                        <a:defRPr/>
                      </a:pP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959"/>
                        </a:lnSpc>
                        <a:defRPr/>
                      </a:pP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ctr">
                        <a:lnSpc>
                          <a:spcPts val="1897"/>
                        </a:lnSpc>
                        <a:defRPr/>
                      </a:pP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897"/>
                        </a:lnSpc>
                        <a:defRPr/>
                      </a:pPr>
                      <a:r>
                        <a:rPr lang="en-US" sz="1355">
                          <a:solidFill>
                            <a:srgbClr val="FFFFFF"/>
                          </a:solidFill>
                          <a:latin typeface="Canva Sans"/>
                          <a:ea typeface="Canva Sans"/>
                          <a:cs typeface="Canva Sans"/>
                          <a:sym typeface="Canva Sans"/>
                        </a:rPr>
                        <a:t>Time Study</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897"/>
                        </a:lnSpc>
                        <a:defRPr/>
                      </a:pPr>
                      <a:r>
                        <a:rPr lang="en-US" sz="1355">
                          <a:solidFill>
                            <a:srgbClr val="FFFFFF"/>
                          </a:solidFill>
                          <a:latin typeface="Canva Sans"/>
                          <a:ea typeface="Canva Sans"/>
                          <a:cs typeface="Canva Sans"/>
                          <a:sym typeface="Canva Sans"/>
                        </a:rPr>
                        <a:t>Q4 2025</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897"/>
                        </a:lnSpc>
                        <a:defRPr/>
                      </a:pPr>
                      <a:r>
                        <a:rPr lang="en-US" sz="1355">
                          <a:solidFill>
                            <a:srgbClr val="FFFFFF"/>
                          </a:solidFill>
                          <a:latin typeface="Canva Sans"/>
                          <a:ea typeface="Canva Sans"/>
                          <a:cs typeface="Canva Sans"/>
                          <a:sym typeface="Canva Sans"/>
                        </a:rPr>
                        <a:t>New Project / Exploratory</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r>
              <a:tr h="484002">
                <a:tc>
                  <a:txBody>
                    <a:bodyPr anchor="t" rtlCol="false"/>
                    <a:lstStyle/>
                    <a:p>
                      <a:pPr algn="l">
                        <a:lnSpc>
                          <a:spcPts val="1897"/>
                        </a:lnSpc>
                        <a:defRPr/>
                      </a:pPr>
                      <a:r>
                        <a:rPr lang="en-US" sz="1355">
                          <a:solidFill>
                            <a:srgbClr val="FFFFFF"/>
                          </a:solidFill>
                          <a:latin typeface="Canva Sans"/>
                          <a:ea typeface="Canva Sans"/>
                          <a:cs typeface="Canva Sans"/>
                          <a:sym typeface="Canva Sans"/>
                        </a:rPr>
                        <a:t>Cola Opp #1</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897"/>
                        </a:lnSpc>
                        <a:defRPr/>
                      </a:pPr>
                      <a:r>
                        <a:rPr lang="en-US" sz="1355">
                          <a:solidFill>
                            <a:srgbClr val="FFFFFF"/>
                          </a:solidFill>
                          <a:latin typeface="Canva Sans"/>
                          <a:ea typeface="Canva Sans"/>
                          <a:cs typeface="Canva Sans"/>
                          <a:sym typeface="Canva Sans"/>
                        </a:rPr>
                        <a:t>Columbia</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897"/>
                        </a:lnSpc>
                        <a:defRPr/>
                      </a:pPr>
                      <a:r>
                        <a:rPr lang="en-US" sz="1355">
                          <a:solidFill>
                            <a:srgbClr val="FFFFFF"/>
                          </a:solidFill>
                          <a:latin typeface="Canva Sans"/>
                          <a:ea typeface="Canva Sans"/>
                          <a:cs typeface="Canva Sans"/>
                          <a:sym typeface="Canva Sans"/>
                        </a:rPr>
                        <a:t>TBD</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r">
                        <a:lnSpc>
                          <a:spcPts val="1897"/>
                        </a:lnSpc>
                        <a:defRPr/>
                      </a:pPr>
                      <a:r>
                        <a:rPr lang="en-US" sz="1355">
                          <a:solidFill>
                            <a:srgbClr val="FFFFFF"/>
                          </a:solidFill>
                          <a:latin typeface="Canva Sans"/>
                          <a:ea typeface="Canva Sans"/>
                          <a:cs typeface="Canva Sans"/>
                          <a:sym typeface="Canva Sans"/>
                        </a:rPr>
                        <a:t>$25,000</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r">
                        <a:lnSpc>
                          <a:spcPts val="1897"/>
                        </a:lnSpc>
                        <a:defRPr/>
                      </a:pPr>
                      <a:r>
                        <a:rPr lang="en-US" sz="1355">
                          <a:solidFill>
                            <a:srgbClr val="FFFFFF"/>
                          </a:solidFill>
                          <a:latin typeface="Canva Sans"/>
                          <a:ea typeface="Canva Sans"/>
                          <a:cs typeface="Canva Sans"/>
                          <a:sym typeface="Canva Sans"/>
                        </a:rPr>
                        <a:t>$50,000</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r">
                        <a:lnSpc>
                          <a:spcPts val="1897"/>
                        </a:lnSpc>
                        <a:defRPr/>
                      </a:pPr>
                      <a:r>
                        <a:rPr lang="en-US" sz="1355">
                          <a:solidFill>
                            <a:srgbClr val="FFFFFF"/>
                          </a:solidFill>
                          <a:latin typeface="Canva Sans"/>
                          <a:ea typeface="Canva Sans"/>
                          <a:cs typeface="Canva Sans"/>
                          <a:sym typeface="Canva Sans"/>
                        </a:rPr>
                        <a:t>$37,500</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ctr">
                        <a:lnSpc>
                          <a:spcPts val="1897"/>
                        </a:lnSpc>
                        <a:defRPr/>
                      </a:pP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897"/>
                        </a:lnSpc>
                        <a:defRPr/>
                      </a:pPr>
                      <a:r>
                        <a:rPr lang="en-US" sz="1355">
                          <a:solidFill>
                            <a:srgbClr val="FFFFFF"/>
                          </a:solidFill>
                          <a:latin typeface="Canva Sans"/>
                          <a:ea typeface="Canva Sans"/>
                          <a:cs typeface="Canva Sans"/>
                          <a:sym typeface="Canva Sans"/>
                        </a:rPr>
                        <a:t>Opportunity</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897"/>
                        </a:lnSpc>
                        <a:defRPr/>
                      </a:pPr>
                      <a:r>
                        <a:rPr lang="en-US" sz="1355">
                          <a:solidFill>
                            <a:srgbClr val="FFFFFF"/>
                          </a:solidFill>
                          <a:latin typeface="Canva Sans"/>
                          <a:ea typeface="Canva Sans"/>
                          <a:cs typeface="Canva Sans"/>
                          <a:sym typeface="Canva Sans"/>
                        </a:rPr>
                        <a:t>Q2-Q3</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897"/>
                        </a:lnSpc>
                        <a:defRPr/>
                      </a:pPr>
                      <a:r>
                        <a:rPr lang="en-US" sz="1355">
                          <a:solidFill>
                            <a:srgbClr val="FFFFFF"/>
                          </a:solidFill>
                          <a:latin typeface="Canva Sans"/>
                          <a:ea typeface="Canva Sans"/>
                          <a:cs typeface="Canva Sans"/>
                          <a:sym typeface="Canva Sans"/>
                        </a:rPr>
                        <a:t>Critical for location</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r>
              <a:tr h="484002">
                <a:tc>
                  <a:txBody>
                    <a:bodyPr anchor="t" rtlCol="false"/>
                    <a:lstStyle/>
                    <a:p>
                      <a:pPr algn="l">
                        <a:lnSpc>
                          <a:spcPts val="1897"/>
                        </a:lnSpc>
                        <a:defRPr/>
                      </a:pPr>
                      <a:r>
                        <a:rPr lang="en-US" sz="1355">
                          <a:solidFill>
                            <a:srgbClr val="FFFFFF"/>
                          </a:solidFill>
                          <a:latin typeface="Canva Sans"/>
                          <a:ea typeface="Canva Sans"/>
                          <a:cs typeface="Canva Sans"/>
                          <a:sym typeface="Canva Sans"/>
                        </a:rPr>
                        <a:t>Cola Opp #2</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897"/>
                        </a:lnSpc>
                        <a:defRPr/>
                      </a:pPr>
                      <a:r>
                        <a:rPr lang="en-US" sz="1355">
                          <a:solidFill>
                            <a:srgbClr val="FFFFFF"/>
                          </a:solidFill>
                          <a:latin typeface="Canva Sans"/>
                          <a:ea typeface="Canva Sans"/>
                          <a:cs typeface="Canva Sans"/>
                          <a:sym typeface="Canva Sans"/>
                        </a:rPr>
                        <a:t>Columbia</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897"/>
                        </a:lnSpc>
                        <a:defRPr/>
                      </a:pPr>
                      <a:r>
                        <a:rPr lang="en-US" sz="1355">
                          <a:solidFill>
                            <a:srgbClr val="FFFFFF"/>
                          </a:solidFill>
                          <a:latin typeface="Canva Sans"/>
                          <a:ea typeface="Canva Sans"/>
                          <a:cs typeface="Canva Sans"/>
                          <a:sym typeface="Canva Sans"/>
                        </a:rPr>
                        <a:t>TBD</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r">
                        <a:lnSpc>
                          <a:spcPts val="1897"/>
                        </a:lnSpc>
                        <a:defRPr/>
                      </a:pPr>
                      <a:r>
                        <a:rPr lang="en-US" sz="1355">
                          <a:solidFill>
                            <a:srgbClr val="FFFFFF"/>
                          </a:solidFill>
                          <a:latin typeface="Canva Sans"/>
                          <a:ea typeface="Canva Sans"/>
                          <a:cs typeface="Canva Sans"/>
                          <a:sym typeface="Canva Sans"/>
                        </a:rPr>
                        <a:t>$25,000</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r">
                        <a:lnSpc>
                          <a:spcPts val="1897"/>
                        </a:lnSpc>
                        <a:defRPr/>
                      </a:pPr>
                      <a:r>
                        <a:rPr lang="en-US" sz="1355">
                          <a:solidFill>
                            <a:srgbClr val="FFFFFF"/>
                          </a:solidFill>
                          <a:latin typeface="Canva Sans"/>
                          <a:ea typeface="Canva Sans"/>
                          <a:cs typeface="Canva Sans"/>
                          <a:sym typeface="Canva Sans"/>
                        </a:rPr>
                        <a:t>$50,000</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r">
                        <a:lnSpc>
                          <a:spcPts val="1897"/>
                        </a:lnSpc>
                        <a:defRPr/>
                      </a:pPr>
                      <a:r>
                        <a:rPr lang="en-US" sz="1355">
                          <a:solidFill>
                            <a:srgbClr val="FFFFFF"/>
                          </a:solidFill>
                          <a:latin typeface="Canva Sans"/>
                          <a:ea typeface="Canva Sans"/>
                          <a:cs typeface="Canva Sans"/>
                          <a:sym typeface="Canva Sans"/>
                        </a:rPr>
                        <a:t>$37,500</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ctr">
                        <a:lnSpc>
                          <a:spcPts val="1897"/>
                        </a:lnSpc>
                        <a:defRPr/>
                      </a:pP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897"/>
                        </a:lnSpc>
                        <a:defRPr/>
                      </a:pPr>
                      <a:r>
                        <a:rPr lang="en-US" sz="1355">
                          <a:solidFill>
                            <a:srgbClr val="FFFFFF"/>
                          </a:solidFill>
                          <a:latin typeface="Canva Sans"/>
                          <a:ea typeface="Canva Sans"/>
                          <a:cs typeface="Canva Sans"/>
                          <a:sym typeface="Canva Sans"/>
                        </a:rPr>
                        <a:t>Opportunity</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897"/>
                        </a:lnSpc>
                        <a:defRPr/>
                      </a:pPr>
                      <a:r>
                        <a:rPr lang="en-US" sz="1355">
                          <a:solidFill>
                            <a:srgbClr val="FFFFFF"/>
                          </a:solidFill>
                          <a:latin typeface="Canva Sans"/>
                          <a:ea typeface="Canva Sans"/>
                          <a:cs typeface="Canva Sans"/>
                          <a:sym typeface="Canva Sans"/>
                        </a:rPr>
                        <a:t>Q2-Q3</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959"/>
                        </a:lnSpc>
                        <a:defRPr/>
                      </a:pP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r>
              <a:tr h="667396">
                <a:tc>
                  <a:txBody>
                    <a:bodyPr anchor="t" rtlCol="false"/>
                    <a:lstStyle/>
                    <a:p>
                      <a:pPr algn="l">
                        <a:lnSpc>
                          <a:spcPts val="1897"/>
                        </a:lnSpc>
                        <a:defRPr/>
                      </a:pPr>
                      <a:r>
                        <a:rPr lang="en-US" sz="1355">
                          <a:solidFill>
                            <a:srgbClr val="FFFFFF"/>
                          </a:solidFill>
                          <a:latin typeface="Canva Sans"/>
                          <a:ea typeface="Canva Sans"/>
                          <a:cs typeface="Canva Sans"/>
                          <a:sym typeface="Canva Sans"/>
                        </a:rPr>
                        <a:t>SPB Opportunity</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897"/>
                        </a:lnSpc>
                        <a:defRPr/>
                      </a:pPr>
                      <a:r>
                        <a:rPr lang="en-US" sz="1355">
                          <a:solidFill>
                            <a:srgbClr val="FFFFFF"/>
                          </a:solidFill>
                          <a:latin typeface="Canva Sans"/>
                          <a:ea typeface="Canva Sans"/>
                          <a:cs typeface="Canva Sans"/>
                          <a:sym typeface="Canva Sans"/>
                        </a:rPr>
                        <a:t>Spartanburg</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897"/>
                        </a:lnSpc>
                        <a:defRPr/>
                      </a:pPr>
                      <a:r>
                        <a:rPr lang="en-US" sz="1355">
                          <a:solidFill>
                            <a:srgbClr val="FFFFFF"/>
                          </a:solidFill>
                          <a:latin typeface="Canva Sans"/>
                          <a:ea typeface="Canva Sans"/>
                          <a:cs typeface="Canva Sans"/>
                          <a:sym typeface="Canva Sans"/>
                        </a:rPr>
                        <a:t>TBD</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r">
                        <a:lnSpc>
                          <a:spcPts val="1897"/>
                        </a:lnSpc>
                        <a:defRPr/>
                      </a:pPr>
                      <a:r>
                        <a:rPr lang="en-US" sz="1355">
                          <a:solidFill>
                            <a:srgbClr val="FFFFFF"/>
                          </a:solidFill>
                          <a:latin typeface="Canva Sans"/>
                          <a:ea typeface="Canva Sans"/>
                          <a:cs typeface="Canva Sans"/>
                          <a:sym typeface="Canva Sans"/>
                        </a:rPr>
                        <a:t>$25,000</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r">
                        <a:lnSpc>
                          <a:spcPts val="1897"/>
                        </a:lnSpc>
                        <a:defRPr/>
                      </a:pPr>
                      <a:r>
                        <a:rPr lang="en-US" sz="1355">
                          <a:solidFill>
                            <a:srgbClr val="FFFFFF"/>
                          </a:solidFill>
                          <a:latin typeface="Canva Sans"/>
                          <a:ea typeface="Canva Sans"/>
                          <a:cs typeface="Canva Sans"/>
                          <a:sym typeface="Canva Sans"/>
                        </a:rPr>
                        <a:t>$50,000</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r">
                        <a:lnSpc>
                          <a:spcPts val="1897"/>
                        </a:lnSpc>
                        <a:defRPr/>
                      </a:pPr>
                      <a:r>
                        <a:rPr lang="en-US" sz="1355">
                          <a:solidFill>
                            <a:srgbClr val="FFFFFF"/>
                          </a:solidFill>
                          <a:latin typeface="Canva Sans"/>
                          <a:ea typeface="Canva Sans"/>
                          <a:cs typeface="Canva Sans"/>
                          <a:sym typeface="Canva Sans"/>
                        </a:rPr>
                        <a:t>$37,500</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ctr">
                        <a:lnSpc>
                          <a:spcPts val="1897"/>
                        </a:lnSpc>
                        <a:defRPr/>
                      </a:pP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897"/>
                        </a:lnSpc>
                        <a:defRPr/>
                      </a:pPr>
                      <a:r>
                        <a:rPr lang="en-US" sz="1355">
                          <a:solidFill>
                            <a:srgbClr val="FFFFFF"/>
                          </a:solidFill>
                          <a:latin typeface="Canva Sans"/>
                          <a:ea typeface="Canva Sans"/>
                          <a:cs typeface="Canva Sans"/>
                          <a:sym typeface="Canva Sans"/>
                        </a:rPr>
                        <a:t>Opportunity</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897"/>
                        </a:lnSpc>
                        <a:defRPr/>
                      </a:pPr>
                      <a:r>
                        <a:rPr lang="en-US" sz="1355">
                          <a:solidFill>
                            <a:srgbClr val="FFFFFF"/>
                          </a:solidFill>
                          <a:latin typeface="Canva Sans"/>
                          <a:ea typeface="Canva Sans"/>
                          <a:cs typeface="Canva Sans"/>
                          <a:sym typeface="Canva Sans"/>
                        </a:rPr>
                        <a:t>Q3-Q4</a:t>
                      </a: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c>
                  <a:txBody>
                    <a:bodyPr anchor="t" rtlCol="false"/>
                    <a:lstStyle/>
                    <a:p>
                      <a:pPr algn="l">
                        <a:lnSpc>
                          <a:spcPts val="1959"/>
                        </a:lnSpc>
                        <a:defRPr/>
                      </a:pPr>
                      <a:endParaRPr lang="en-US" sz="1100"/>
                    </a:p>
                  </a:txBody>
                  <a:tcPr marL="76200" marR="76200" marT="76200" marB="76200" anchor="ctr">
                    <a:lnL cmpd="sng" algn="ctr" cap="flat" w="9525">
                      <a:solidFill>
                        <a:srgbClr val="A6A6A6"/>
                      </a:solidFill>
                      <a:prstDash val="solid"/>
                      <a:round/>
                      <a:headEnd type="none" w="med" len="med"/>
                      <a:tailEnd type="none" w="med" len="med"/>
                    </a:lnL>
                    <a:lnR cmpd="sng" algn="ctr" cap="flat" w="9525">
                      <a:solidFill>
                        <a:srgbClr val="A6A6A6"/>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A6A6A6"/>
                      </a:solidFill>
                      <a:prstDash val="solid"/>
                      <a:round/>
                      <a:headEnd type="none" w="med" len="med"/>
                      <a:tailEnd type="none" w="med" len="med"/>
                    </a:lnB>
                  </a:tcPr>
                </a:tc>
              </a:tr>
              <a:tr h="484002">
                <a:tc>
                  <a:txBody>
                    <a:bodyPr anchor="t" rtlCol="false"/>
                    <a:lstStyle/>
                    <a:p>
                      <a:pPr algn="l">
                        <a:lnSpc>
                          <a:spcPts val="1897"/>
                        </a:lnSpc>
                        <a:defRPr/>
                      </a:pPr>
                      <a:r>
                        <a:rPr lang="en-US" b="true" sz="1355">
                          <a:solidFill>
                            <a:srgbClr val="FFFFFF"/>
                          </a:solidFill>
                          <a:latin typeface="Canva Sans Bold"/>
                          <a:ea typeface="Canva Sans Bold"/>
                          <a:cs typeface="Canva Sans Bold"/>
                          <a:sym typeface="Canva Sans Bold"/>
                        </a:rPr>
                        <a:t>TOTAL</a:t>
                      </a:r>
                      <a:endParaRPr lang="en-US" sz="1100"/>
                    </a:p>
                  </a:txBody>
                  <a:tcPr marL="76200" marR="76200" marT="76200" marB="762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FFFFFF"/>
                      </a:solidFill>
                      <a:prstDash val="solid"/>
                      <a:round/>
                      <a:headEnd type="none" w="med" len="med"/>
                      <a:tailEnd type="none" w="med" len="med"/>
                    </a:lnB>
                    <a:solidFill>
                      <a:srgbClr val="97D700"/>
                    </a:solidFill>
                  </a:tcPr>
                </a:tc>
                <a:tc gridSpan="2">
                  <a:txBody>
                    <a:bodyPr anchor="t" rtlCol="false"/>
                    <a:lstStyle/>
                    <a:p>
                      <a:pPr algn="l">
                        <a:lnSpc>
                          <a:spcPts val="1959"/>
                        </a:lnSpc>
                        <a:defRPr/>
                      </a:pPr>
                      <a:endParaRPr lang="en-US" sz="1100"/>
                    </a:p>
                  </a:txBody>
                  <a:tcPr marL="76200" marR="76200" marT="76200" marB="76200" anchor="ctr">
                    <a:lnL cmpd="sng" algn="ctr" cap="flat" w="9525">
                      <a:solidFill>
                        <a:srgbClr val="FFFFFF"/>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hMerge="true">
                  <a:txBody>
                    <a:bodyPr anchor="t" rtlCol="false"/>
                    <a:lstStyle/>
                    <a:p>
                      <a:pPr algn="l">
                        <a:lnSpc>
                          <a:spcPts val="1959"/>
                        </a:lnSpc>
                        <a:defRPr/>
                      </a:pPr>
                      <a:endParaRPr lang="en-US" sz="1100"/>
                    </a:p>
                  </a:txBody>
                  <a:tcPr marL="76200" marR="76200" marT="76200" marB="76200" anchor="ctr">
                    <a:lnL cmpd="sng" algn="ctr" cap="flat" w="9525">
                      <a:solidFill>
                        <a:srgbClr val="FFFFFF"/>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r">
                        <a:lnSpc>
                          <a:spcPts val="1897"/>
                        </a:lnSpc>
                        <a:defRPr/>
                      </a:pPr>
                      <a:r>
                        <a:rPr lang="en-US" b="true" sz="1355">
                          <a:solidFill>
                            <a:srgbClr val="FFFFFF"/>
                          </a:solidFill>
                          <a:latin typeface="Canva Sans Bold"/>
                          <a:ea typeface="Canva Sans Bold"/>
                          <a:cs typeface="Canva Sans Bold"/>
                          <a:sym typeface="Canva Sans Bold"/>
                        </a:rPr>
                        <a:t>$556,000</a:t>
                      </a:r>
                      <a:endParaRPr lang="en-US" sz="1100"/>
                    </a:p>
                  </a:txBody>
                  <a:tcPr marL="76200" marR="76200" marT="76200" marB="762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FFFFFF"/>
                      </a:solidFill>
                      <a:prstDash val="solid"/>
                      <a:round/>
                      <a:headEnd type="none" w="med" len="med"/>
                      <a:tailEnd type="none" w="med" len="med"/>
                    </a:lnB>
                    <a:solidFill>
                      <a:srgbClr val="97D700"/>
                    </a:solidFill>
                  </a:tcPr>
                </a:tc>
                <a:tc>
                  <a:txBody>
                    <a:bodyPr anchor="t" rtlCol="false"/>
                    <a:lstStyle/>
                    <a:p>
                      <a:pPr algn="r">
                        <a:lnSpc>
                          <a:spcPts val="1897"/>
                        </a:lnSpc>
                        <a:defRPr/>
                      </a:pPr>
                      <a:r>
                        <a:rPr lang="en-US" b="true" sz="1355">
                          <a:solidFill>
                            <a:srgbClr val="FFFFFF"/>
                          </a:solidFill>
                          <a:latin typeface="Canva Sans Bold"/>
                          <a:ea typeface="Canva Sans Bold"/>
                          <a:cs typeface="Canva Sans Bold"/>
                          <a:sym typeface="Canva Sans Bold"/>
                        </a:rPr>
                        <a:t>$1,205,000</a:t>
                      </a:r>
                      <a:endParaRPr lang="en-US" sz="1100"/>
                    </a:p>
                  </a:txBody>
                  <a:tcPr marL="76200" marR="76200" marT="76200" marB="762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FFFFFF"/>
                      </a:solidFill>
                      <a:prstDash val="solid"/>
                      <a:round/>
                      <a:headEnd type="none" w="med" len="med"/>
                      <a:tailEnd type="none" w="med" len="med"/>
                    </a:lnB>
                    <a:solidFill>
                      <a:srgbClr val="97D700"/>
                    </a:solidFill>
                  </a:tcPr>
                </a:tc>
                <a:tc>
                  <a:txBody>
                    <a:bodyPr anchor="t" rtlCol="false"/>
                    <a:lstStyle/>
                    <a:p>
                      <a:pPr algn="r">
                        <a:lnSpc>
                          <a:spcPts val="1897"/>
                        </a:lnSpc>
                        <a:defRPr/>
                      </a:pPr>
                      <a:r>
                        <a:rPr lang="en-US" b="true" sz="1355">
                          <a:solidFill>
                            <a:srgbClr val="FFFFFF"/>
                          </a:solidFill>
                          <a:latin typeface="Canva Sans Bold"/>
                          <a:ea typeface="Canva Sans Bold"/>
                          <a:cs typeface="Canva Sans Bold"/>
                          <a:sym typeface="Canva Sans Bold"/>
                        </a:rPr>
                        <a:t>$810,500</a:t>
                      </a:r>
                      <a:endParaRPr lang="en-US" sz="1100"/>
                    </a:p>
                  </a:txBody>
                  <a:tcPr marL="76200" marR="76200" marT="76200" marB="762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FFFFFF"/>
                      </a:solidFill>
                      <a:prstDash val="solid"/>
                      <a:round/>
                      <a:headEnd type="none" w="med" len="med"/>
                      <a:tailEnd type="none" w="med" len="med"/>
                    </a:lnB>
                    <a:solidFill>
                      <a:srgbClr val="97D700"/>
                    </a:solidFill>
                  </a:tcPr>
                </a:tc>
                <a:tc gridSpan="4">
                  <a:txBody>
                    <a:bodyPr anchor="t" rtlCol="false"/>
                    <a:lstStyle/>
                    <a:p>
                      <a:pPr algn="l">
                        <a:lnSpc>
                          <a:spcPts val="1959"/>
                        </a:lnSpc>
                        <a:defRPr/>
                      </a:pPr>
                      <a:endParaRPr lang="en-US" sz="1100"/>
                    </a:p>
                  </a:txBody>
                  <a:tcPr marL="76200" marR="76200" marT="76200" marB="76200" anchor="ctr">
                    <a:lnL cmpd="sng" algn="ctr" cap="flat" w="9525">
                      <a:solidFill>
                        <a:srgbClr val="FFFFFF"/>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hMerge="true">
                  <a:txBody>
                    <a:bodyPr anchor="t" rtlCol="false"/>
                    <a:lstStyle/>
                    <a:p>
                      <a:pPr algn="l">
                        <a:lnSpc>
                          <a:spcPts val="1959"/>
                        </a:lnSpc>
                        <a:defRPr/>
                      </a:pPr>
                      <a:endParaRPr lang="en-US" sz="1100"/>
                    </a:p>
                  </a:txBody>
                  <a:tcPr marL="76200" marR="76200" marT="76200" marB="76200" anchor="ctr">
                    <a:lnL cmpd="sng" algn="ctr" cap="flat" w="9525">
                      <a:solidFill>
                        <a:srgbClr val="FFFFFF"/>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hMerge="true">
                  <a:txBody>
                    <a:bodyPr anchor="t" rtlCol="false"/>
                    <a:lstStyle/>
                    <a:p>
                      <a:pPr algn="l">
                        <a:lnSpc>
                          <a:spcPts val="1959"/>
                        </a:lnSpc>
                        <a:defRPr/>
                      </a:pPr>
                      <a:endParaRPr lang="en-US" sz="1100"/>
                    </a:p>
                  </a:txBody>
                  <a:tcPr marL="76200" marR="76200" marT="76200" marB="76200" anchor="ctr">
                    <a:lnL cmpd="sng" algn="ctr" cap="flat" w="9525">
                      <a:solidFill>
                        <a:srgbClr val="FFFFFF"/>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hMerge="true">
                  <a:txBody>
                    <a:bodyPr anchor="t" rtlCol="false"/>
                    <a:lstStyle/>
                    <a:p>
                      <a:pPr algn="l">
                        <a:lnSpc>
                          <a:spcPts val="1959"/>
                        </a:lnSpc>
                        <a:defRPr/>
                      </a:pPr>
                      <a:endParaRPr lang="en-US" sz="1100"/>
                    </a:p>
                  </a:txBody>
                  <a:tcPr marL="76200" marR="76200" marT="76200" marB="76200" anchor="ctr">
                    <a:lnL cmpd="sng" algn="ctr" cap="flat" w="9525">
                      <a:solidFill>
                        <a:srgbClr val="FFFFFF"/>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A6A6A6"/>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description>Presentation - Turn90 Board Review</dc:description>
  <dc:identifier>DAG6k_r09rY</dc:identifier>
  <dcterms:modified xsi:type="dcterms:W3CDTF">2011-08-01T06:04:30Z</dcterms:modified>
  <cp:revision>1</cp:revision>
  <dc:title>Presentation - Turn90 Board Review</dc:title>
</cp:coreProperties>
</file>